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Poppins ExtraBold" charset="1" panose="00000900000000000000"/>
      <p:regular r:id="rId14"/>
    </p:embeddedFont>
    <p:embeddedFont>
      <p:font typeface="Poppins ExtraBold Bold" charset="1" panose="00000A00000000000000"/>
      <p:regular r:id="rId15"/>
    </p:embeddedFont>
    <p:embeddedFont>
      <p:font typeface="Poppins ExtraBold Italics" charset="1" panose="00000900000000000000"/>
      <p:regular r:id="rId16"/>
    </p:embeddedFont>
    <p:embeddedFont>
      <p:font typeface="Poppins ExtraBold Bold Italics" charset="1" panose="00000A00000000000000"/>
      <p:regular r:id="rId17"/>
    </p:embeddedFont>
    <p:embeddedFont>
      <p:font typeface="Codec Pro ExtraBold" charset="1" panose="00000700000000000000"/>
      <p:regular r:id="rId18"/>
    </p:embeddedFont>
    <p:embeddedFont>
      <p:font typeface="Codec Pro ExtraBold Bold" charset="1" panose="000009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notesSlides/notesSlide2.xml" Type="http://schemas.openxmlformats.org/officeDocument/2006/relationships/notesSlide"/><Relationship Id="rId59" Target="notesSlides/notesSlide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נרצה לבדוק F1 כי הדאטא שלנו לא מאוזן</a:t>
            </a:r>
          </a:p>
          <a:p>
            <a:r>
              <a:rPr lang="en-US"/>
              <a:t>ונרצה לבחון AUC</a:t>
            </a:r>
          </a:p>
          <a:p>
            <a:r>
              <a:rPr lang="en-US"/>
              <a:t>כמה מקרים הצלחנו לאתר</a:t>
            </a:r>
          </a:p>
          <a:p>
            <a:r>
              <a:rPr lang="en-US"/>
              <a:t>שנרצה לדעת כמה הפסדים הצלחנו לצמצם בעזרת התחזיות שביצענו</a:t>
            </a:r>
          </a:p>
          <a:p>
            <a:r>
              <a:rPr lang="en-US"/>
              <a:t>ונרצה להסתכל גם על הAUC על הFPR כדי לדעת כמה מקרים </a:t>
            </a:r>
          </a:p>
          <a:p>
            <a:r>
              <a:rPr lang="en-US"/>
              <a:t>2 מקרים של הפסדים אפשריים:</a:t>
            </a:r>
          </a:p>
          <a:p>
            <a:r>
              <a:rPr lang="en-US"/>
              <a:t>1. סיווגנו כלא דיפולט ובסוף הוא עשה דיפולט ואז הפסדנו עליו</a:t>
            </a:r>
          </a:p>
          <a:p>
            <a:r>
              <a:rPr lang="en-US"/>
              <a:t>1. סיווגנו כדיפולט והוא לא ואז בעצם ביטלנו לו את האשראי ויכלנו להרוויח ממנו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נרצה לבדוק F1 כי הדאטא שלנו לא מאוזן</a:t>
            </a:r>
          </a:p>
          <a:p>
            <a:r>
              <a:rPr lang="en-US"/>
              <a:t>ונרצה לבחון AUC</a:t>
            </a:r>
          </a:p>
          <a:p>
            <a:r>
              <a:rPr lang="en-US"/>
              <a:t>כמה מקרים הצלחנו לאתר</a:t>
            </a:r>
          </a:p>
          <a:p>
            <a:r>
              <a:rPr lang="en-US"/>
              <a:t>שנרצה לדעת כמה הפסדים הצלחנו לצמצם בעזרת התחזיות שביצענו</a:t>
            </a:r>
          </a:p>
          <a:p>
            <a:r>
              <a:rPr lang="en-US"/>
              <a:t>ונרצה להסתכל גם על הAUC על הFPR כדי לדעת כמה מקרים </a:t>
            </a:r>
          </a:p>
          <a:p>
            <a:r>
              <a:rPr lang="en-US"/>
              <a:t>2 מקרים של הפסדים אפשריים:</a:t>
            </a:r>
          </a:p>
          <a:p>
            <a:r>
              <a:rPr lang="en-US"/>
              <a:t>1. סיווגנו כלא דיפולט ובסוף הוא עשה דיפולט ואז הפסדנו עליו</a:t>
            </a:r>
          </a:p>
          <a:p>
            <a:r>
              <a:rPr lang="en-US"/>
              <a:t>1. סיווגנו כדיפולט והוא לא ואז בעצם ביטלנו לו את האשראי ויכלנו להרוויח ממנו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יצאנו מנקודת הנחה שיש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MatanAdar/default-of-credit-card-clients.git" TargetMode="External" Type="http://schemas.openxmlformats.org/officeDocument/2006/relationships/hyperlink"/><Relationship Id="rId3" Target="https://www.canva.com/design/DAF4o8XrXgk/DqLZm4sNIZtsaV9CLraypQ/edit"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2234362" y="3212263"/>
            <a:ext cx="12616379" cy="4114800"/>
          </a:xfrm>
          <a:prstGeom prst="rect">
            <a:avLst/>
          </a:prstGeom>
        </p:spPr>
        <p:txBody>
          <a:bodyPr anchor="t" rtlCol="false" tIns="0" lIns="0" bIns="0" rIns="0">
            <a:spAutoFit/>
          </a:bodyPr>
          <a:lstStyle/>
          <a:p>
            <a:pPr>
              <a:lnSpc>
                <a:spcPts val="10499"/>
              </a:lnSpc>
            </a:pPr>
            <a:r>
              <a:rPr lang="en-US" sz="9999" spc="999">
                <a:solidFill>
                  <a:srgbClr val="5271FF"/>
                </a:solidFill>
                <a:latin typeface="Poppins ExtraBold Bold"/>
              </a:rPr>
              <a:t>DEFAULT OF CREDIT CARD CLIENTS</a:t>
            </a:r>
          </a:p>
        </p:txBody>
      </p:sp>
      <p:sp>
        <p:nvSpPr>
          <p:cNvPr name="TextBox 9" id="9"/>
          <p:cNvSpPr txBox="true"/>
          <p:nvPr/>
        </p:nvSpPr>
        <p:spPr>
          <a:xfrm rot="0">
            <a:off x="2224837" y="7260387"/>
            <a:ext cx="12616379" cy="523875"/>
          </a:xfrm>
          <a:prstGeom prst="rect">
            <a:avLst/>
          </a:prstGeom>
        </p:spPr>
        <p:txBody>
          <a:bodyPr anchor="t" rtlCol="false" tIns="0" lIns="0" bIns="0" rIns="0">
            <a:spAutoFit/>
          </a:bodyPr>
          <a:lstStyle/>
          <a:p>
            <a:pPr>
              <a:lnSpc>
                <a:spcPts val="4200"/>
              </a:lnSpc>
            </a:pPr>
            <a:r>
              <a:rPr lang="en-US" sz="3000" spc="300">
                <a:solidFill>
                  <a:srgbClr val="000000"/>
                </a:solidFill>
                <a:latin typeface="Lato Bold"/>
              </a:rPr>
              <a:t>AMIT ROVSHITZ AND MATAN ADAR</a:t>
            </a:r>
          </a:p>
        </p:txBody>
      </p:sp>
      <p:sp>
        <p:nvSpPr>
          <p:cNvPr name="Freeform 10" id="10"/>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0" y="0"/>
            <a:ext cx="541602" cy="10287000"/>
            <a:chOff x="0" y="0"/>
            <a:chExt cx="157867" cy="2998468"/>
          </a:xfrm>
        </p:grpSpPr>
        <p:sp>
          <p:nvSpPr>
            <p:cNvPr name="Freeform 12" id="12"/>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108996" y="1606936"/>
            <a:ext cx="10943951" cy="8484167"/>
          </a:xfrm>
          <a:custGeom>
            <a:avLst/>
            <a:gdLst/>
            <a:ahLst/>
            <a:cxnLst/>
            <a:rect r="r" b="b" t="t" l="l"/>
            <a:pathLst>
              <a:path h="8484167" w="10943951">
                <a:moveTo>
                  <a:pt x="0" y="0"/>
                </a:moveTo>
                <a:lnTo>
                  <a:pt x="10943951" y="0"/>
                </a:lnTo>
                <a:lnTo>
                  <a:pt x="10943951" y="8484167"/>
                </a:lnTo>
                <a:lnTo>
                  <a:pt x="0" y="8484167"/>
                </a:lnTo>
                <a:lnTo>
                  <a:pt x="0" y="0"/>
                </a:lnTo>
                <a:close/>
              </a:path>
            </a:pathLst>
          </a:custGeom>
          <a:blipFill>
            <a:blip r:embed="rId2"/>
            <a:stretch>
              <a:fillRect l="0" t="0" r="0" b="0"/>
            </a:stretch>
          </a:blipFill>
        </p:spPr>
      </p:sp>
      <p:sp>
        <p:nvSpPr>
          <p:cNvPr name="TextBox 7" id="7"/>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8" id="8"/>
          <p:cNvSpPr txBox="true"/>
          <p:nvPr/>
        </p:nvSpPr>
        <p:spPr>
          <a:xfrm rot="0">
            <a:off x="12667827" y="7753350"/>
            <a:ext cx="4182756" cy="1057076"/>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NEIL</a:t>
            </a:r>
          </a:p>
          <a:p>
            <a:pPr algn="ctr">
              <a:lnSpc>
                <a:spcPts val="4200"/>
              </a:lnSpc>
            </a:pPr>
            <a:r>
              <a:rPr lang="en-US" sz="3000" spc="300">
                <a:solidFill>
                  <a:srgbClr val="FFFFFF"/>
                </a:solidFill>
                <a:latin typeface="Lato Bold"/>
              </a:rPr>
              <a:t>TRAN</a:t>
            </a:r>
          </a:p>
        </p:txBody>
      </p:sp>
      <p:sp>
        <p:nvSpPr>
          <p:cNvPr name="TextBox 9" id="9"/>
          <p:cNvSpPr txBox="true"/>
          <p:nvPr/>
        </p:nvSpPr>
        <p:spPr>
          <a:xfrm rot="0">
            <a:off x="5733124" y="-38100"/>
            <a:ext cx="13084310" cy="1071066"/>
          </a:xfrm>
          <a:prstGeom prst="rect">
            <a:avLst/>
          </a:prstGeom>
        </p:spPr>
        <p:txBody>
          <a:bodyPr anchor="t" rtlCol="false" tIns="0" lIns="0" bIns="0" rIns="0">
            <a:spAutoFit/>
          </a:bodyPr>
          <a:lstStyle/>
          <a:p>
            <a:pPr algn="ctr">
              <a:lnSpc>
                <a:spcPts val="8535"/>
              </a:lnSpc>
              <a:spcBef>
                <a:spcPct val="0"/>
              </a:spcBef>
            </a:pPr>
            <a:r>
              <a:rPr lang="en-US" sz="6828" spc="682">
                <a:solidFill>
                  <a:srgbClr val="FFFFFF"/>
                </a:solidFill>
                <a:latin typeface="Lato Bold"/>
              </a:rPr>
              <a:t>DEFAULTERS BY GENDER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189065" y="1028700"/>
            <a:ext cx="12050929" cy="9258300"/>
          </a:xfrm>
          <a:custGeom>
            <a:avLst/>
            <a:gdLst/>
            <a:ahLst/>
            <a:cxnLst/>
            <a:rect r="r" b="b" t="t" l="l"/>
            <a:pathLst>
              <a:path h="9258300" w="12050929">
                <a:moveTo>
                  <a:pt x="0" y="0"/>
                </a:moveTo>
                <a:lnTo>
                  <a:pt x="12050930" y="0"/>
                </a:lnTo>
                <a:lnTo>
                  <a:pt x="12050930" y="9258300"/>
                </a:lnTo>
                <a:lnTo>
                  <a:pt x="0" y="9258300"/>
                </a:lnTo>
                <a:lnTo>
                  <a:pt x="0" y="0"/>
                </a:lnTo>
                <a:close/>
              </a:path>
            </a:pathLst>
          </a:custGeom>
          <a:blipFill>
            <a:blip r:embed="rId3"/>
            <a:stretch>
              <a:fillRect l="0" t="0" r="-222" b="0"/>
            </a:stretch>
          </a:blipFill>
        </p:spPr>
      </p:sp>
      <p:sp>
        <p:nvSpPr>
          <p:cNvPr name="TextBox 7" id="7"/>
          <p:cNvSpPr txBox="true"/>
          <p:nvPr/>
        </p:nvSpPr>
        <p:spPr>
          <a:xfrm rot="0">
            <a:off x="3503344" y="113209"/>
            <a:ext cx="17259300" cy="915491"/>
          </a:xfrm>
          <a:prstGeom prst="rect">
            <a:avLst/>
          </a:prstGeom>
        </p:spPr>
        <p:txBody>
          <a:bodyPr anchor="t" rtlCol="false" tIns="0" lIns="0" bIns="0" rIns="0">
            <a:spAutoFit/>
          </a:bodyPr>
          <a:lstStyle/>
          <a:p>
            <a:pPr algn="ctr">
              <a:lnSpc>
                <a:spcPts val="7285"/>
              </a:lnSpc>
              <a:spcBef>
                <a:spcPct val="0"/>
              </a:spcBef>
            </a:pPr>
            <a:r>
              <a:rPr lang="en-US" sz="5828" spc="582">
                <a:solidFill>
                  <a:srgbClr val="FFFFFF"/>
                </a:solidFill>
                <a:latin typeface="Lato Bold"/>
              </a:rPr>
              <a:t>CREDIT LIMIT DEFAULTERS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10" id="10"/>
          <p:cNvSpPr txBox="true"/>
          <p:nvPr/>
        </p:nvSpPr>
        <p:spPr>
          <a:xfrm rot="0">
            <a:off x="0" y="529154"/>
            <a:ext cx="12616379"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DATA ENGINEERING</a:t>
            </a:r>
          </a:p>
        </p:txBody>
      </p:sp>
      <p:grpSp>
        <p:nvGrpSpPr>
          <p:cNvPr name="Group 11" id="11"/>
          <p:cNvGrpSpPr/>
          <p:nvPr/>
        </p:nvGrpSpPr>
        <p:grpSpPr>
          <a:xfrm rot="5400000">
            <a:off x="-1309"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816673" y="1850002"/>
            <a:ext cx="12616379" cy="8255506"/>
          </a:xfrm>
          <a:prstGeom prst="rect">
            <a:avLst/>
          </a:prstGeom>
        </p:spPr>
        <p:txBody>
          <a:bodyPr anchor="t" rtlCol="false" tIns="0" lIns="0" bIns="0" rIns="0">
            <a:spAutoFit/>
          </a:bodyPr>
          <a:lstStyle/>
          <a:p>
            <a:pPr>
              <a:lnSpc>
                <a:spcPts val="5087"/>
              </a:lnSpc>
            </a:pPr>
            <a:r>
              <a:rPr lang="en-US" sz="3346" spc="334" u="sng">
                <a:solidFill>
                  <a:srgbClr val="000000"/>
                </a:solidFill>
                <a:latin typeface="Lato Bold"/>
              </a:rPr>
              <a:t>MISSING VALUES:</a:t>
            </a:r>
          </a:p>
          <a:p>
            <a:pPr marL="722602" indent="-361301" lvl="1">
              <a:lnSpc>
                <a:spcPts val="5087"/>
              </a:lnSpc>
              <a:buFont typeface="Arial"/>
              <a:buChar char="•"/>
            </a:pPr>
            <a:r>
              <a:rPr lang="en-US" sz="3346" spc="334">
                <a:solidFill>
                  <a:srgbClr val="000000"/>
                </a:solidFill>
                <a:latin typeface="Lato"/>
              </a:rPr>
              <a:t>NA'S: MARRIAGE- 0.18% NA, </a:t>
            </a:r>
          </a:p>
          <a:p>
            <a:pPr>
              <a:lnSpc>
                <a:spcPts val="5087"/>
              </a:lnSpc>
            </a:pPr>
            <a:r>
              <a:rPr lang="en-US" sz="3346" spc="334">
                <a:solidFill>
                  <a:srgbClr val="000000"/>
                </a:solidFill>
                <a:latin typeface="Lato"/>
              </a:rPr>
              <a:t>     </a:t>
            </a:r>
            <a:r>
              <a:rPr lang="en-US" sz="3346" spc="334">
                <a:solidFill>
                  <a:srgbClr val="000000"/>
                </a:solidFill>
                <a:latin typeface="Lato"/>
              </a:rPr>
              <a:t>EDUCATION - 0.05% NA</a:t>
            </a:r>
          </a:p>
          <a:p>
            <a:pPr marL="722602" indent="-361301" lvl="1">
              <a:lnSpc>
                <a:spcPts val="5087"/>
              </a:lnSpc>
              <a:buFont typeface="Arial"/>
              <a:buChar char="•"/>
            </a:pPr>
            <a:r>
              <a:rPr lang="en-US" sz="3346" spc="334">
                <a:solidFill>
                  <a:srgbClr val="000000"/>
                </a:solidFill>
                <a:latin typeface="Lato"/>
              </a:rPr>
              <a:t>3 DIFFERENT M</a:t>
            </a:r>
            <a:r>
              <a:rPr lang="en-US" sz="3346" spc="334">
                <a:solidFill>
                  <a:srgbClr val="000000"/>
                </a:solidFill>
                <a:latin typeface="Lato"/>
              </a:rPr>
              <a:t>etrics: Remove, Knn, Binning</a:t>
            </a:r>
          </a:p>
          <a:p>
            <a:pPr>
              <a:lnSpc>
                <a:spcPts val="5087"/>
              </a:lnSpc>
            </a:pPr>
          </a:p>
          <a:p>
            <a:pPr>
              <a:lnSpc>
                <a:spcPts val="5087"/>
              </a:lnSpc>
            </a:pPr>
            <a:r>
              <a:rPr lang="en-US" sz="3346" spc="334" u="sng">
                <a:solidFill>
                  <a:srgbClr val="000000"/>
                </a:solidFill>
                <a:latin typeface="Lato Bold"/>
              </a:rPr>
              <a:t>FEATURE ENGINEERING:</a:t>
            </a:r>
          </a:p>
          <a:p>
            <a:pPr marL="722602" indent="-361301" lvl="1">
              <a:lnSpc>
                <a:spcPts val="5087"/>
              </a:lnSpc>
              <a:buFont typeface="Arial"/>
              <a:buChar char="•"/>
            </a:pPr>
            <a:r>
              <a:rPr lang="en-US" sz="3346" spc="334">
                <a:solidFill>
                  <a:srgbClr val="000000"/>
                </a:solidFill>
                <a:latin typeface="Lato"/>
              </a:rPr>
              <a:t>8 new features</a:t>
            </a:r>
          </a:p>
          <a:p>
            <a:pPr marL="722602" indent="-361301" lvl="1">
              <a:lnSpc>
                <a:spcPts val="5087"/>
              </a:lnSpc>
              <a:buFont typeface="Arial"/>
              <a:buChar char="•"/>
            </a:pPr>
            <a:r>
              <a:rPr lang="en-US" sz="3346" spc="334">
                <a:solidFill>
                  <a:srgbClr val="000000"/>
                </a:solidFill>
                <a:latin typeface="Lato"/>
              </a:rPr>
              <a:t>Late payment (yes/no, count)</a:t>
            </a:r>
          </a:p>
          <a:p>
            <a:pPr marL="722602" indent="-361301" lvl="1">
              <a:lnSpc>
                <a:spcPts val="5087"/>
              </a:lnSpc>
              <a:buFont typeface="Arial"/>
              <a:buChar char="•"/>
            </a:pPr>
            <a:r>
              <a:rPr lang="en-US" sz="3346" spc="334">
                <a:solidFill>
                  <a:srgbClr val="000000"/>
                </a:solidFill>
                <a:latin typeface="Lato"/>
              </a:rPr>
              <a:t>Std of bill/payment</a:t>
            </a:r>
          </a:p>
          <a:p>
            <a:pPr>
              <a:lnSpc>
                <a:spcPts val="5087"/>
              </a:lnSpc>
            </a:pPr>
          </a:p>
          <a:p>
            <a:pPr>
              <a:lnSpc>
                <a:spcPts val="5087"/>
              </a:lnSpc>
            </a:pPr>
          </a:p>
          <a:p>
            <a:pPr>
              <a:lnSpc>
                <a:spcPts val="5087"/>
              </a:lnSpc>
            </a:pPr>
          </a:p>
          <a:p>
            <a:pPr>
              <a:lnSpc>
                <a:spcPts val="508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578677" y="2018123"/>
            <a:ext cx="10531260" cy="8249827"/>
          </a:xfrm>
          <a:custGeom>
            <a:avLst/>
            <a:gdLst/>
            <a:ahLst/>
            <a:cxnLst/>
            <a:rect r="r" b="b" t="t" l="l"/>
            <a:pathLst>
              <a:path h="8249827" w="10531260">
                <a:moveTo>
                  <a:pt x="0" y="0"/>
                </a:moveTo>
                <a:lnTo>
                  <a:pt x="10531260" y="0"/>
                </a:lnTo>
                <a:lnTo>
                  <a:pt x="10531260" y="8249827"/>
                </a:lnTo>
                <a:lnTo>
                  <a:pt x="0" y="8249827"/>
                </a:lnTo>
                <a:lnTo>
                  <a:pt x="0" y="0"/>
                </a:lnTo>
                <a:close/>
              </a:path>
            </a:pathLst>
          </a:custGeom>
          <a:blipFill>
            <a:blip r:embed="rId2"/>
            <a:stretch>
              <a:fillRect l="0" t="0" r="0" b="0"/>
            </a:stretch>
          </a:blipFill>
        </p:spPr>
      </p:sp>
      <p:sp>
        <p:nvSpPr>
          <p:cNvPr name="TextBox 7" id="7"/>
          <p:cNvSpPr txBox="true"/>
          <p:nvPr/>
        </p:nvSpPr>
        <p:spPr>
          <a:xfrm rot="0">
            <a:off x="6092083" y="1177"/>
            <a:ext cx="12197175" cy="2016947"/>
          </a:xfrm>
          <a:prstGeom prst="rect">
            <a:avLst/>
          </a:prstGeom>
        </p:spPr>
        <p:txBody>
          <a:bodyPr anchor="t" rtlCol="false" tIns="0" lIns="0" bIns="0" rIns="0">
            <a:spAutoFit/>
          </a:bodyPr>
          <a:lstStyle/>
          <a:p>
            <a:pPr algn="ctr">
              <a:lnSpc>
                <a:spcPts val="7963"/>
              </a:lnSpc>
              <a:spcBef>
                <a:spcPct val="0"/>
              </a:spcBef>
            </a:pPr>
            <a:r>
              <a:rPr lang="en-US" sz="6370" spc="637">
                <a:solidFill>
                  <a:srgbClr val="FFFFFF"/>
                </a:solidFill>
                <a:latin typeface="Lato Bold"/>
              </a:rPr>
              <a:t>DEFAULT RATE FOR LATE CUSTOMERS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016826" y="2146756"/>
            <a:ext cx="11066695" cy="8140244"/>
          </a:xfrm>
          <a:custGeom>
            <a:avLst/>
            <a:gdLst/>
            <a:ahLst/>
            <a:cxnLst/>
            <a:rect r="r" b="b" t="t" l="l"/>
            <a:pathLst>
              <a:path h="8140244" w="11066695">
                <a:moveTo>
                  <a:pt x="0" y="0"/>
                </a:moveTo>
                <a:lnTo>
                  <a:pt x="11066695" y="0"/>
                </a:lnTo>
                <a:lnTo>
                  <a:pt x="11066695" y="8140244"/>
                </a:lnTo>
                <a:lnTo>
                  <a:pt x="0" y="8140244"/>
                </a:lnTo>
                <a:lnTo>
                  <a:pt x="0" y="0"/>
                </a:lnTo>
                <a:close/>
              </a:path>
            </a:pathLst>
          </a:custGeom>
          <a:blipFill>
            <a:blip r:embed="rId2"/>
            <a:stretch>
              <a:fillRect l="0" t="0" r="0" b="0"/>
            </a:stretch>
          </a:blipFill>
        </p:spPr>
      </p:sp>
      <p:sp>
        <p:nvSpPr>
          <p:cNvPr name="TextBox 7" id="7"/>
          <p:cNvSpPr txBox="true"/>
          <p:nvPr/>
        </p:nvSpPr>
        <p:spPr>
          <a:xfrm rot="0">
            <a:off x="5892036" y="-38100"/>
            <a:ext cx="12629256" cy="2184856"/>
          </a:xfrm>
          <a:prstGeom prst="rect">
            <a:avLst/>
          </a:prstGeom>
        </p:spPr>
        <p:txBody>
          <a:bodyPr anchor="t" rtlCol="false" tIns="0" lIns="0" bIns="0" rIns="0">
            <a:spAutoFit/>
          </a:bodyPr>
          <a:lstStyle/>
          <a:p>
            <a:pPr algn="ctr">
              <a:lnSpc>
                <a:spcPts val="8660"/>
              </a:lnSpc>
              <a:spcBef>
                <a:spcPct val="0"/>
              </a:spcBef>
            </a:pPr>
            <a:r>
              <a:rPr lang="en-US" sz="6928" spc="692">
                <a:solidFill>
                  <a:srgbClr val="FFFFFF"/>
                </a:solidFill>
                <a:latin typeface="Lato Bold"/>
              </a:rPr>
              <a:t>PROPORTION OF LATE COUNT</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816673" y="1033464"/>
            <a:ext cx="12616379"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BASELINE MODEL</a:t>
            </a:r>
            <a:r>
              <a:rPr lang="en-US" sz="8000" spc="400">
                <a:solidFill>
                  <a:srgbClr val="2B4A9D"/>
                </a:solidFill>
                <a:latin typeface="Poppins ExtraBold"/>
              </a:rPr>
              <a:t> </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364113" y="2675878"/>
            <a:ext cx="12616379" cy="4284294"/>
          </a:xfrm>
          <a:prstGeom prst="rect">
            <a:avLst/>
          </a:prstGeom>
        </p:spPr>
        <p:txBody>
          <a:bodyPr anchor="t" rtlCol="false" tIns="0" lIns="0" bIns="0" rIns="0">
            <a:spAutoFit/>
          </a:bodyPr>
          <a:lstStyle/>
          <a:p>
            <a:pPr marL="722602" indent="-361301" lvl="1">
              <a:lnSpc>
                <a:spcPts val="5756"/>
              </a:lnSpc>
              <a:buFont typeface="Arial"/>
              <a:buChar char="•"/>
            </a:pPr>
            <a:r>
              <a:rPr lang="en-US" sz="3346" spc="334" u="sng">
                <a:solidFill>
                  <a:srgbClr val="000000"/>
                </a:solidFill>
                <a:latin typeface="Lato Bold"/>
              </a:rPr>
              <a:t>BASELINE MODEL </a:t>
            </a:r>
          </a:p>
          <a:p>
            <a:pPr marL="722602" indent="-361301" lvl="1">
              <a:lnSpc>
                <a:spcPts val="5756"/>
              </a:lnSpc>
              <a:buFont typeface="Arial"/>
              <a:buChar char="•"/>
            </a:pPr>
            <a:r>
              <a:rPr lang="en-US" sz="3346" spc="334">
                <a:solidFill>
                  <a:srgbClr val="000000"/>
                </a:solidFill>
                <a:latin typeface="Lato Bold"/>
              </a:rPr>
              <a:t>MAJORITY OF NON DEFAULT INSTANCES:</a:t>
            </a:r>
          </a:p>
          <a:p>
            <a:pPr marL="1445203" indent="-481734" lvl="2">
              <a:lnSpc>
                <a:spcPts val="5756"/>
              </a:lnSpc>
              <a:buFont typeface="Arial"/>
              <a:buChar char="⚬"/>
            </a:pPr>
            <a:r>
              <a:rPr lang="en-US" sz="3346" spc="334">
                <a:solidFill>
                  <a:srgbClr val="000000"/>
                </a:solidFill>
                <a:latin typeface="Lato"/>
              </a:rPr>
              <a:t>T</a:t>
            </a:r>
            <a:r>
              <a:rPr lang="en-US" sz="3346" spc="334">
                <a:solidFill>
                  <a:srgbClr val="000000"/>
                </a:solidFill>
                <a:latin typeface="Lato"/>
              </a:rPr>
              <a:t>raining Accuracy: 0.77</a:t>
            </a:r>
          </a:p>
          <a:p>
            <a:pPr marL="1445203" indent="-481734" lvl="2">
              <a:lnSpc>
                <a:spcPts val="5756"/>
              </a:lnSpc>
              <a:buFont typeface="Arial"/>
              <a:buChar char="⚬"/>
            </a:pPr>
            <a:r>
              <a:rPr lang="en-US" sz="3346" spc="334">
                <a:solidFill>
                  <a:srgbClr val="000000"/>
                </a:solidFill>
                <a:latin typeface="Lato"/>
              </a:rPr>
              <a:t>Test Accuracy: 0.78</a:t>
            </a:r>
          </a:p>
          <a:p>
            <a:pPr>
              <a:lnSpc>
                <a:spcPts val="5756"/>
              </a:lnSpc>
            </a:pPr>
          </a:p>
          <a:p>
            <a:pPr>
              <a:lnSpc>
                <a:spcPts val="5756"/>
              </a:lnSpc>
            </a:pPr>
          </a:p>
        </p:txBody>
      </p:sp>
      <p:grpSp>
        <p:nvGrpSpPr>
          <p:cNvPr name="Group 12" id="12"/>
          <p:cNvGrpSpPr/>
          <p:nvPr/>
        </p:nvGrpSpPr>
        <p:grpSpPr>
          <a:xfrm rot="2700000">
            <a:off x="11566706" y="-3745038"/>
            <a:ext cx="5813677" cy="5813677"/>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332733" y="2092478"/>
            <a:ext cx="12678778" cy="8665081"/>
          </a:xfrm>
          <a:prstGeom prst="rect">
            <a:avLst/>
          </a:prstGeom>
        </p:spPr>
        <p:txBody>
          <a:bodyPr anchor="t" rtlCol="false" tIns="0" lIns="0" bIns="0" rIns="0">
            <a:spAutoFit/>
          </a:bodyPr>
          <a:lstStyle/>
          <a:p>
            <a:pPr marL="722602" indent="-361301" lvl="1">
              <a:lnSpc>
                <a:spcPts val="5087"/>
              </a:lnSpc>
              <a:buFont typeface="Arial"/>
              <a:buChar char="•"/>
            </a:pPr>
            <a:r>
              <a:rPr lang="en-US" sz="3346" spc="334">
                <a:solidFill>
                  <a:srgbClr val="000000"/>
                </a:solidFill>
                <a:latin typeface="Lato"/>
              </a:rPr>
              <a:t>Knn </a:t>
            </a:r>
          </a:p>
          <a:p>
            <a:pPr marL="722602" indent="-361301" lvl="1">
              <a:lnSpc>
                <a:spcPts val="6693"/>
              </a:lnSpc>
              <a:buFont typeface="Arial"/>
              <a:buChar char="•"/>
            </a:pPr>
            <a:r>
              <a:rPr lang="en-US" sz="3346" spc="334">
                <a:solidFill>
                  <a:srgbClr val="000000"/>
                </a:solidFill>
                <a:latin typeface="Lato"/>
              </a:rPr>
              <a:t>Logistic Regression</a:t>
            </a:r>
          </a:p>
          <a:p>
            <a:pPr marL="722602" indent="-361301" lvl="1">
              <a:lnSpc>
                <a:spcPts val="6693"/>
              </a:lnSpc>
              <a:buFont typeface="Arial"/>
              <a:buChar char="•"/>
            </a:pPr>
            <a:r>
              <a:rPr lang="en-US" sz="3346" spc="334">
                <a:solidFill>
                  <a:srgbClr val="000000"/>
                </a:solidFill>
                <a:latin typeface="Lato"/>
              </a:rPr>
              <a:t>Random Forest</a:t>
            </a:r>
          </a:p>
          <a:p>
            <a:pPr marL="722602" indent="-361301" lvl="1">
              <a:lnSpc>
                <a:spcPts val="6693"/>
              </a:lnSpc>
              <a:buFont typeface="Arial"/>
              <a:buChar char="•"/>
            </a:pPr>
            <a:r>
              <a:rPr lang="en-US" sz="3346" spc="334">
                <a:solidFill>
                  <a:srgbClr val="000000"/>
                </a:solidFill>
                <a:latin typeface="Lato"/>
              </a:rPr>
              <a:t>Ada-Boost</a:t>
            </a:r>
          </a:p>
          <a:p>
            <a:pPr marL="722602" indent="-361301" lvl="1">
              <a:lnSpc>
                <a:spcPts val="6693"/>
              </a:lnSpc>
              <a:buFont typeface="Arial"/>
              <a:buChar char="•"/>
            </a:pPr>
            <a:r>
              <a:rPr lang="en-US" sz="3346" spc="334">
                <a:solidFill>
                  <a:srgbClr val="000000"/>
                </a:solidFill>
                <a:latin typeface="Lato"/>
              </a:rPr>
              <a:t>SVM</a:t>
            </a:r>
          </a:p>
          <a:p>
            <a:pPr marL="722602" indent="-361301" lvl="1">
              <a:lnSpc>
                <a:spcPts val="6693"/>
              </a:lnSpc>
              <a:buFont typeface="Arial"/>
              <a:buChar char="•"/>
            </a:pPr>
            <a:r>
              <a:rPr lang="en-US" sz="3346" spc="334">
                <a:solidFill>
                  <a:srgbClr val="000000"/>
                </a:solidFill>
                <a:latin typeface="Lato"/>
              </a:rPr>
              <a:t>PCA</a:t>
            </a:r>
          </a:p>
          <a:p>
            <a:pPr>
              <a:lnSpc>
                <a:spcPts val="5087"/>
              </a:lnSpc>
            </a:pPr>
            <a:r>
              <a:rPr lang="en-US" sz="3346" spc="334">
                <a:solidFill>
                  <a:srgbClr val="000000"/>
                </a:solidFill>
                <a:latin typeface="Lato"/>
              </a:rPr>
              <a:t> </a:t>
            </a:r>
          </a:p>
          <a:p>
            <a:pPr>
              <a:lnSpc>
                <a:spcPts val="5087"/>
              </a:lnSpc>
            </a:pPr>
          </a:p>
          <a:p>
            <a:pPr>
              <a:lnSpc>
                <a:spcPts val="5087"/>
              </a:lnSpc>
            </a:pPr>
          </a:p>
          <a:p>
            <a:pPr>
              <a:lnSpc>
                <a:spcPts val="5087"/>
              </a:lnSpc>
            </a:pPr>
          </a:p>
          <a:p>
            <a:pPr>
              <a:lnSpc>
                <a:spcPts val="5087"/>
              </a:lnSpc>
            </a:pPr>
          </a:p>
          <a:p>
            <a:pPr>
              <a:lnSpc>
                <a:spcPts val="5087"/>
              </a:lnSpc>
            </a:pPr>
          </a:p>
        </p:txBody>
      </p:sp>
      <p:grpSp>
        <p:nvGrpSpPr>
          <p:cNvPr name="Group 12" id="12"/>
          <p:cNvGrpSpPr/>
          <p:nvPr/>
        </p:nvGrpSpPr>
        <p:grpSpPr>
          <a:xfrm rot="2700000">
            <a:off x="11566706" y="-3745038"/>
            <a:ext cx="5813677" cy="5813677"/>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926130" y="8154846"/>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471487"/>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977663"/>
            <a:ext cx="18288000" cy="8078524"/>
          </a:xfrm>
          <a:prstGeom prst="rect">
            <a:avLst/>
          </a:prstGeom>
        </p:spPr>
        <p:txBody>
          <a:bodyPr anchor="t" rtlCol="false" tIns="0" lIns="0" bIns="0" rIns="0">
            <a:spAutoFit/>
          </a:bodyPr>
          <a:lstStyle/>
          <a:p>
            <a:pPr algn="ctr">
              <a:lnSpc>
                <a:spcPts val="6391"/>
              </a:lnSpc>
            </a:pPr>
            <a:r>
              <a:rPr lang="en-US" sz="4204" spc="420" u="sng">
                <a:solidFill>
                  <a:srgbClr val="000000"/>
                </a:solidFill>
                <a:latin typeface="Lato Bold Italics"/>
              </a:rPr>
              <a:t>Knn</a:t>
            </a:r>
          </a:p>
          <a:p>
            <a:pPr algn="ctr">
              <a:lnSpc>
                <a:spcPts val="6391"/>
              </a:lnSpc>
            </a:pPr>
          </a:p>
          <a:p>
            <a:pPr algn="ctr">
              <a:lnSpc>
                <a:spcPts val="6391"/>
              </a:lnSpc>
            </a:pPr>
            <a:r>
              <a:rPr lang="en-US" sz="4204" spc="420">
                <a:solidFill>
                  <a:srgbClr val="000000"/>
                </a:solidFill>
                <a:latin typeface="Lato"/>
              </a:rPr>
              <a:t>A</a:t>
            </a:r>
            <a:r>
              <a:rPr lang="en-US" sz="4204" spc="420">
                <a:solidFill>
                  <a:srgbClr val="000000"/>
                </a:solidFill>
                <a:latin typeface="Lato"/>
              </a:rPr>
              <a:t>ssigns a class or value to a new data point based on the majority class or average of its nearest neighbors in feature space, using a predefined number of neighbors (k).</a:t>
            </a:r>
          </a:p>
          <a:p>
            <a:pPr algn="ctr">
              <a:lnSpc>
                <a:spcPts val="4254"/>
              </a:lnSpc>
            </a:pPr>
          </a:p>
          <a:p>
            <a:pPr>
              <a:lnSpc>
                <a:spcPts val="5622"/>
              </a:lnSpc>
            </a:pPr>
          </a:p>
          <a:p>
            <a:pPr>
              <a:lnSpc>
                <a:spcPts val="5622"/>
              </a:lnSpc>
            </a:pPr>
          </a:p>
          <a:p>
            <a:pPr>
              <a:lnSpc>
                <a:spcPts val="5622"/>
              </a:lnSpc>
            </a:pPr>
          </a:p>
          <a:p>
            <a:pPr>
              <a:lnSpc>
                <a:spcPts val="5622"/>
              </a:lnSpc>
            </a:pPr>
          </a:p>
          <a:p>
            <a:pPr>
              <a:lnSpc>
                <a:spcPts val="5622"/>
              </a:lnSpc>
            </a:pPr>
          </a:p>
        </p:txBody>
      </p:sp>
      <p:grpSp>
        <p:nvGrpSpPr>
          <p:cNvPr name="Group 8" id="8"/>
          <p:cNvGrpSpPr/>
          <p:nvPr/>
        </p:nvGrpSpPr>
        <p:grpSpPr>
          <a:xfrm rot="2700000">
            <a:off x="12349416" y="-3828900"/>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14314" y="8070984"/>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495299"/>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981363"/>
            <a:ext cx="18288000" cy="7164879"/>
          </a:xfrm>
          <a:prstGeom prst="rect">
            <a:avLst/>
          </a:prstGeom>
        </p:spPr>
        <p:txBody>
          <a:bodyPr anchor="t" rtlCol="false" tIns="0" lIns="0" bIns="0" rIns="0">
            <a:spAutoFit/>
          </a:bodyPr>
          <a:lstStyle/>
          <a:p>
            <a:pPr algn="ctr">
              <a:lnSpc>
                <a:spcPts val="7674"/>
              </a:lnSpc>
            </a:pPr>
            <a:r>
              <a:rPr lang="en-US" sz="5048" spc="504" u="sng">
                <a:solidFill>
                  <a:srgbClr val="000000"/>
                </a:solidFill>
                <a:latin typeface="Lato Bold Italics"/>
              </a:rPr>
              <a:t>Logistic regression</a:t>
            </a:r>
          </a:p>
          <a:p>
            <a:pPr algn="ctr">
              <a:lnSpc>
                <a:spcPts val="5394"/>
              </a:lnSpc>
            </a:pPr>
          </a:p>
          <a:p>
            <a:pPr algn="ctr">
              <a:lnSpc>
                <a:spcPts val="6002"/>
              </a:lnSpc>
            </a:pPr>
            <a:r>
              <a:rPr lang="en-US" sz="3948" spc="394">
                <a:solidFill>
                  <a:srgbClr val="000000"/>
                </a:solidFill>
                <a:latin typeface="Lato"/>
              </a:rPr>
              <a:t> A statistical method used for binary classification tasks,</a:t>
            </a:r>
          </a:p>
          <a:p>
            <a:pPr algn="ctr">
              <a:lnSpc>
                <a:spcPts val="6002"/>
              </a:lnSpc>
            </a:pPr>
            <a:r>
              <a:rPr lang="en-US" sz="3948" spc="394">
                <a:solidFill>
                  <a:srgbClr val="000000"/>
                </a:solidFill>
                <a:latin typeface="Lato"/>
              </a:rPr>
              <a:t> which predicts the probability that an instance belongs to a certain class.</a:t>
            </a:r>
          </a:p>
          <a:p>
            <a:pPr algn="ctr">
              <a:lnSpc>
                <a:spcPts val="5394"/>
              </a:lnSpc>
            </a:pPr>
          </a:p>
          <a:p>
            <a:pPr algn="ctr">
              <a:lnSpc>
                <a:spcPts val="5394"/>
              </a:lnSpc>
            </a:pPr>
          </a:p>
          <a:p>
            <a:pPr>
              <a:lnSpc>
                <a:spcPts val="4995"/>
              </a:lnSpc>
            </a:pPr>
          </a:p>
          <a:p>
            <a:pPr>
              <a:lnSpc>
                <a:spcPts val="4995"/>
              </a:lnSpc>
            </a:pPr>
          </a:p>
          <a:p>
            <a:pPr>
              <a:lnSpc>
                <a:spcPts val="4995"/>
              </a:lnSpc>
            </a:pPr>
          </a:p>
        </p:txBody>
      </p:sp>
      <p:grpSp>
        <p:nvGrpSpPr>
          <p:cNvPr name="Group 8" id="8"/>
          <p:cNvGrpSpPr/>
          <p:nvPr/>
        </p:nvGrpSpPr>
        <p:grpSpPr>
          <a:xfrm rot="2700000">
            <a:off x="12237600" y="-3689130"/>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09558" y="471487"/>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3" id="3"/>
          <p:cNvGrpSpPr/>
          <p:nvPr/>
        </p:nvGrpSpPr>
        <p:grpSpPr>
          <a:xfrm rot="5400000">
            <a:off x="-1309" y="1309"/>
            <a:ext cx="1635964" cy="1633346"/>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5" id="5"/>
          <p:cNvSpPr txBox="true"/>
          <p:nvPr/>
        </p:nvSpPr>
        <p:spPr>
          <a:xfrm rot="0">
            <a:off x="0" y="1557340"/>
            <a:ext cx="18288000" cy="3952935"/>
          </a:xfrm>
          <a:prstGeom prst="rect">
            <a:avLst/>
          </a:prstGeom>
        </p:spPr>
        <p:txBody>
          <a:bodyPr anchor="t" rtlCol="false" tIns="0" lIns="0" bIns="0" rIns="0">
            <a:spAutoFit/>
          </a:bodyPr>
          <a:lstStyle/>
          <a:p>
            <a:pPr algn="ctr">
              <a:lnSpc>
                <a:spcPts val="869"/>
              </a:lnSpc>
            </a:pPr>
          </a:p>
          <a:p>
            <a:pPr algn="ctr">
              <a:lnSpc>
                <a:spcPts val="7600"/>
              </a:lnSpc>
            </a:pPr>
            <a:r>
              <a:rPr lang="en-US" sz="5000" spc="500" u="sng">
                <a:solidFill>
                  <a:srgbClr val="000000"/>
                </a:solidFill>
                <a:latin typeface="Lato Bold Italics"/>
              </a:rPr>
              <a:t>PCA</a:t>
            </a:r>
          </a:p>
          <a:p>
            <a:pPr algn="ctr">
              <a:lnSpc>
                <a:spcPts val="1885"/>
              </a:lnSpc>
            </a:pPr>
            <a:r>
              <a:rPr lang="en-US" sz="1240" spc="124">
                <a:solidFill>
                  <a:srgbClr val="000000"/>
                </a:solidFill>
                <a:latin typeface="Lato Bold Italics"/>
              </a:rPr>
              <a:t> </a:t>
            </a:r>
          </a:p>
          <a:p>
            <a:pPr algn="ctr">
              <a:lnSpc>
                <a:spcPts val="5077"/>
              </a:lnSpc>
            </a:pPr>
            <a:r>
              <a:rPr lang="en-US" sz="3340" spc="334">
                <a:solidFill>
                  <a:srgbClr val="000000"/>
                </a:solidFill>
                <a:latin typeface="Lato"/>
              </a:rPr>
              <a:t>D</a:t>
            </a:r>
            <a:r>
              <a:rPr lang="en-US" sz="3340" spc="334">
                <a:solidFill>
                  <a:srgbClr val="000000"/>
                </a:solidFill>
                <a:latin typeface="Lato"/>
              </a:rPr>
              <a:t>imensionality reduction technique that transforms high-dimensional data into a lower-dimensional space while preserving the variance in the data, aiming to identify and represent patterns in the data efficiently.</a:t>
            </a:r>
            <a:r>
              <a:rPr lang="en-US" sz="3340" spc="334">
                <a:solidFill>
                  <a:srgbClr val="000000"/>
                </a:solidFill>
                <a:latin typeface="Lato"/>
              </a:rPr>
              <a:t> </a:t>
            </a:r>
          </a:p>
          <a:p>
            <a:pPr>
              <a:lnSpc>
                <a:spcPts val="1183"/>
              </a:lnSpc>
            </a:pPr>
          </a:p>
          <a:p>
            <a:pPr>
              <a:lnSpc>
                <a:spcPts val="1183"/>
              </a:lnSpc>
            </a:pPr>
          </a:p>
          <a:p>
            <a:pPr>
              <a:lnSpc>
                <a:spcPts val="1183"/>
              </a:lnSpc>
            </a:pPr>
          </a:p>
          <a:p>
            <a:pPr>
              <a:lnSpc>
                <a:spcPts val="1183"/>
              </a:lnSpc>
            </a:pPr>
          </a:p>
          <a:p>
            <a:pPr>
              <a:lnSpc>
                <a:spcPts val="1183"/>
              </a:lnSpc>
            </a:pPr>
          </a:p>
        </p:txBody>
      </p:sp>
      <p:grpSp>
        <p:nvGrpSpPr>
          <p:cNvPr name="Group 6" id="6"/>
          <p:cNvGrpSpPr/>
          <p:nvPr/>
        </p:nvGrpSpPr>
        <p:grpSpPr>
          <a:xfrm rot="2700000">
            <a:off x="12219099" y="-3856854"/>
            <a:ext cx="5813677" cy="5813677"/>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8" id="8"/>
          <p:cNvSpPr/>
          <p:nvPr/>
        </p:nvSpPr>
        <p:spPr>
          <a:xfrm flipH="false" flipV="false" rot="0">
            <a:off x="1633346" y="5143500"/>
            <a:ext cx="5510281" cy="4581697"/>
          </a:xfrm>
          <a:custGeom>
            <a:avLst/>
            <a:gdLst/>
            <a:ahLst/>
            <a:cxnLst/>
            <a:rect r="r" b="b" t="t" l="l"/>
            <a:pathLst>
              <a:path h="4581697" w="5510281">
                <a:moveTo>
                  <a:pt x="0" y="0"/>
                </a:moveTo>
                <a:lnTo>
                  <a:pt x="5510282" y="0"/>
                </a:lnTo>
                <a:lnTo>
                  <a:pt x="5510282" y="4581697"/>
                </a:lnTo>
                <a:lnTo>
                  <a:pt x="0" y="4581697"/>
                </a:lnTo>
                <a:lnTo>
                  <a:pt x="0" y="0"/>
                </a:lnTo>
                <a:close/>
              </a:path>
            </a:pathLst>
          </a:custGeom>
          <a:blipFill>
            <a:blip r:embed="rId2"/>
            <a:stretch>
              <a:fillRect l="0" t="0" r="0" b="0"/>
            </a:stretch>
          </a:blipFill>
        </p:spPr>
      </p:sp>
      <p:sp>
        <p:nvSpPr>
          <p:cNvPr name="Freeform 9" id="9"/>
          <p:cNvSpPr/>
          <p:nvPr/>
        </p:nvSpPr>
        <p:spPr>
          <a:xfrm flipH="false" flipV="false" rot="0">
            <a:off x="11015047" y="5143500"/>
            <a:ext cx="4623799" cy="4581697"/>
          </a:xfrm>
          <a:custGeom>
            <a:avLst/>
            <a:gdLst/>
            <a:ahLst/>
            <a:cxnLst/>
            <a:rect r="r" b="b" t="t" l="l"/>
            <a:pathLst>
              <a:path h="4581697" w="4623799">
                <a:moveTo>
                  <a:pt x="0" y="0"/>
                </a:moveTo>
                <a:lnTo>
                  <a:pt x="4623798" y="0"/>
                </a:lnTo>
                <a:lnTo>
                  <a:pt x="4623798" y="4581697"/>
                </a:lnTo>
                <a:lnTo>
                  <a:pt x="0" y="4581697"/>
                </a:lnTo>
                <a:lnTo>
                  <a:pt x="0" y="0"/>
                </a:lnTo>
                <a:close/>
              </a:path>
            </a:pathLst>
          </a:custGeom>
          <a:blipFill>
            <a:blip r:embed="rId3"/>
            <a:stretch>
              <a:fillRect l="0" t="0" r="-478"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10800000">
            <a:off x="10558475" y="2869277"/>
            <a:ext cx="5178049" cy="7384411"/>
            <a:chOff x="0" y="0"/>
            <a:chExt cx="2354580" cy="3357865"/>
          </a:xfrm>
        </p:grpSpPr>
        <p:sp>
          <p:nvSpPr>
            <p:cNvPr name="Freeform 7" id="7"/>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8" id="8"/>
          <p:cNvGrpSpPr/>
          <p:nvPr/>
        </p:nvGrpSpPr>
        <p:grpSpPr>
          <a:xfrm rot="-10800000">
            <a:off x="2777846" y="2869277"/>
            <a:ext cx="5178049" cy="7384411"/>
            <a:chOff x="0" y="0"/>
            <a:chExt cx="2354580" cy="3357865"/>
          </a:xfrm>
        </p:grpSpPr>
        <p:sp>
          <p:nvSpPr>
            <p:cNvPr name="Freeform 9" id="9"/>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0" id="10"/>
          <p:cNvGrpSpPr>
            <a:grpSpLocks noChangeAspect="true"/>
          </p:cNvGrpSpPr>
          <p:nvPr/>
        </p:nvGrpSpPr>
        <p:grpSpPr>
          <a:xfrm rot="0">
            <a:off x="3609495" y="3795439"/>
            <a:ext cx="3223411" cy="3210820"/>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3580" t="-70423" r="-55134" b="-196575"/>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781C7"/>
            </a:solidFill>
          </p:spPr>
        </p:sp>
      </p:grpSp>
      <p:grpSp>
        <p:nvGrpSpPr>
          <p:cNvPr name="Group 13" id="13"/>
          <p:cNvGrpSpPr>
            <a:grpSpLocks noChangeAspect="true"/>
          </p:cNvGrpSpPr>
          <p:nvPr/>
        </p:nvGrpSpPr>
        <p:grpSpPr>
          <a:xfrm rot="0">
            <a:off x="11535793" y="3538090"/>
            <a:ext cx="3223411" cy="3210820"/>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16" id="16"/>
          <p:cNvSpPr txBox="true"/>
          <p:nvPr/>
        </p:nvSpPr>
        <p:spPr>
          <a:xfrm rot="0">
            <a:off x="3129822" y="7653785"/>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MATAN ADAR</a:t>
            </a:r>
          </a:p>
        </p:txBody>
      </p:sp>
      <p:sp>
        <p:nvSpPr>
          <p:cNvPr name="TextBox 17" id="17"/>
          <p:cNvSpPr txBox="true"/>
          <p:nvPr/>
        </p:nvSpPr>
        <p:spPr>
          <a:xfrm rot="0">
            <a:off x="11056121" y="7653785"/>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AMIT ROVSHITZ</a:t>
            </a:r>
          </a:p>
        </p:txBody>
      </p:sp>
      <p:sp>
        <p:nvSpPr>
          <p:cNvPr name="TextBox 18" id="18"/>
          <p:cNvSpPr txBox="true"/>
          <p:nvPr/>
        </p:nvSpPr>
        <p:spPr>
          <a:xfrm rot="0">
            <a:off x="5221200"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730452" y="8043030"/>
            <a:ext cx="6164339" cy="616433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28458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1493089"/>
            <a:ext cx="18288000" cy="8138644"/>
          </a:xfrm>
          <a:prstGeom prst="rect">
            <a:avLst/>
          </a:prstGeom>
        </p:spPr>
        <p:txBody>
          <a:bodyPr anchor="t" rtlCol="false" tIns="0" lIns="0" bIns="0" rIns="0">
            <a:spAutoFit/>
          </a:bodyPr>
          <a:lstStyle/>
          <a:p>
            <a:pPr algn="ctr">
              <a:lnSpc>
                <a:spcPts val="6771"/>
              </a:lnSpc>
            </a:pPr>
            <a:r>
              <a:rPr lang="en-US" sz="4455" spc="445" u="sng">
                <a:solidFill>
                  <a:srgbClr val="000000"/>
                </a:solidFill>
                <a:latin typeface="Lato Bold Italics"/>
              </a:rPr>
              <a:t>Random Forest</a:t>
            </a:r>
          </a:p>
          <a:p>
            <a:pPr algn="ctr">
              <a:lnSpc>
                <a:spcPts val="6771"/>
              </a:lnSpc>
            </a:pPr>
          </a:p>
          <a:p>
            <a:pPr algn="ctr">
              <a:lnSpc>
                <a:spcPts val="5902"/>
              </a:lnSpc>
            </a:pPr>
            <a:r>
              <a:rPr lang="en-US" sz="3883" spc="388">
                <a:solidFill>
                  <a:srgbClr val="000000"/>
                </a:solidFill>
                <a:latin typeface="Lato"/>
              </a:rPr>
              <a:t>G</a:t>
            </a:r>
            <a:r>
              <a:rPr lang="en-US" sz="3883" spc="388">
                <a:solidFill>
                  <a:srgbClr val="000000"/>
                </a:solidFill>
                <a:latin typeface="Lato"/>
              </a:rPr>
              <a:t>roup decision-making process where many decision trees (like different experts) vote on a prediction for each input, and the most popular choice wins. This helps to make accurate predictions while reducing the risk of making decisions based on just one tree's biases or errors.</a:t>
            </a:r>
          </a:p>
          <a:p>
            <a:pPr algn="ctr">
              <a:lnSpc>
                <a:spcPts val="4306"/>
              </a:lnSpc>
            </a:pPr>
          </a:p>
          <a:p>
            <a:pPr>
              <a:lnSpc>
                <a:spcPts val="4306"/>
              </a:lnSpc>
            </a:pPr>
          </a:p>
          <a:p>
            <a:pPr>
              <a:lnSpc>
                <a:spcPts val="4306"/>
              </a:lnSpc>
            </a:pPr>
          </a:p>
          <a:p>
            <a:pPr>
              <a:lnSpc>
                <a:spcPts val="4306"/>
              </a:lnSpc>
            </a:pPr>
          </a:p>
          <a:p>
            <a:pPr>
              <a:lnSpc>
                <a:spcPts val="4306"/>
              </a:lnSpc>
            </a:pPr>
          </a:p>
        </p:txBody>
      </p:sp>
      <p:grpSp>
        <p:nvGrpSpPr>
          <p:cNvPr name="Group 10" id="10"/>
          <p:cNvGrpSpPr/>
          <p:nvPr/>
        </p:nvGrpSpPr>
        <p:grpSpPr>
          <a:xfrm rot="2700000">
            <a:off x="12153739" y="-3745038"/>
            <a:ext cx="5813677" cy="5813677"/>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70222" y="8043030"/>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28458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527115"/>
            <a:ext cx="18288000" cy="7859773"/>
          </a:xfrm>
          <a:prstGeom prst="rect">
            <a:avLst/>
          </a:prstGeom>
        </p:spPr>
        <p:txBody>
          <a:bodyPr anchor="t" rtlCol="false" tIns="0" lIns="0" bIns="0" rIns="0">
            <a:spAutoFit/>
          </a:bodyPr>
          <a:lstStyle/>
          <a:p>
            <a:pPr algn="ctr">
              <a:lnSpc>
                <a:spcPts val="8141"/>
              </a:lnSpc>
            </a:pPr>
            <a:r>
              <a:rPr lang="en-US" sz="4817" spc="481" u="sng">
                <a:solidFill>
                  <a:srgbClr val="000000"/>
                </a:solidFill>
                <a:latin typeface="Lato Bold Italics"/>
              </a:rPr>
              <a:t>Adaboost</a:t>
            </a:r>
          </a:p>
          <a:p>
            <a:pPr algn="ctr">
              <a:lnSpc>
                <a:spcPts val="8141"/>
              </a:lnSpc>
            </a:pPr>
          </a:p>
          <a:p>
            <a:pPr algn="ctr">
              <a:lnSpc>
                <a:spcPts val="6882"/>
              </a:lnSpc>
            </a:pPr>
            <a:r>
              <a:rPr lang="en-US" sz="4072" spc="407">
                <a:solidFill>
                  <a:srgbClr val="000000"/>
                </a:solidFill>
                <a:latin typeface="Lato"/>
              </a:rPr>
              <a:t>Adaboost combines multiple weak classifiers into a strong one by iteratively giving more weight to misclassified data, improving overall classification accuracy.</a:t>
            </a:r>
          </a:p>
          <a:p>
            <a:pPr>
              <a:lnSpc>
                <a:spcPts val="5051"/>
              </a:lnSpc>
            </a:pPr>
          </a:p>
          <a:p>
            <a:pPr>
              <a:lnSpc>
                <a:spcPts val="5051"/>
              </a:lnSpc>
            </a:pPr>
          </a:p>
          <a:p>
            <a:pPr>
              <a:lnSpc>
                <a:spcPts val="5051"/>
              </a:lnSpc>
            </a:pPr>
          </a:p>
          <a:p>
            <a:pPr>
              <a:lnSpc>
                <a:spcPts val="5051"/>
              </a:lnSpc>
            </a:pPr>
          </a:p>
          <a:p>
            <a:pPr>
              <a:lnSpc>
                <a:spcPts val="5051"/>
              </a:lnSpc>
            </a:pPr>
          </a:p>
        </p:txBody>
      </p:sp>
      <p:grpSp>
        <p:nvGrpSpPr>
          <p:cNvPr name="Group 8" id="8"/>
          <p:cNvGrpSpPr/>
          <p:nvPr/>
        </p:nvGrpSpPr>
        <p:grpSpPr>
          <a:xfrm rot="2700000">
            <a:off x="12293508" y="-3745038"/>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70222" y="8043030"/>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0" y="4248256"/>
            <a:ext cx="18288000" cy="1599683"/>
          </a:xfrm>
          <a:prstGeom prst="rect">
            <a:avLst/>
          </a:prstGeom>
        </p:spPr>
        <p:txBody>
          <a:bodyPr anchor="t" rtlCol="false" tIns="0" lIns="0" bIns="0" rIns="0">
            <a:spAutoFit/>
          </a:bodyPr>
          <a:lstStyle/>
          <a:p>
            <a:pPr algn="ctr">
              <a:lnSpc>
                <a:spcPts val="11415"/>
              </a:lnSpc>
            </a:pPr>
            <a:r>
              <a:rPr lang="en-US" sz="10871" spc="543">
                <a:solidFill>
                  <a:srgbClr val="2B4A9D"/>
                </a:solidFill>
                <a:latin typeface="Poppins ExtraBold"/>
              </a:rPr>
              <a:t>RESULTS</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7" id="7"/>
          <p:cNvGrpSpPr/>
          <p:nvPr/>
        </p:nvGrpSpPr>
        <p:grpSpPr>
          <a:xfrm rot="2700000">
            <a:off x="12293508" y="-3745038"/>
            <a:ext cx="5813677" cy="581367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7431910" y="4898846"/>
            <a:ext cx="1461824" cy="489308"/>
            <a:chOff x="0" y="0"/>
            <a:chExt cx="385007" cy="128871"/>
          </a:xfrm>
        </p:grpSpPr>
        <p:sp>
          <p:nvSpPr>
            <p:cNvPr name="Freeform 7" id="7"/>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8" id="8"/>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31910" y="6919609"/>
            <a:ext cx="1461824" cy="489308"/>
            <a:chOff x="0" y="0"/>
            <a:chExt cx="385007" cy="128871"/>
          </a:xfrm>
        </p:grpSpPr>
        <p:sp>
          <p:nvSpPr>
            <p:cNvPr name="Freeform 10" id="10"/>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1" id="11"/>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7682176" y="5887375"/>
            <a:ext cx="1089648" cy="489308"/>
            <a:chOff x="0" y="0"/>
            <a:chExt cx="286986" cy="128871"/>
          </a:xfrm>
        </p:grpSpPr>
        <p:sp>
          <p:nvSpPr>
            <p:cNvPr name="Freeform 13" id="13"/>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14" id="14"/>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682176" y="7913742"/>
            <a:ext cx="1089648" cy="489308"/>
            <a:chOff x="0" y="0"/>
            <a:chExt cx="286986" cy="128871"/>
          </a:xfrm>
        </p:grpSpPr>
        <p:sp>
          <p:nvSpPr>
            <p:cNvPr name="Freeform 16" id="16"/>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17" id="17"/>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4128079" y="1690734"/>
            <a:ext cx="11210984" cy="8393281"/>
          </a:xfrm>
          <a:custGeom>
            <a:avLst/>
            <a:gdLst/>
            <a:ahLst/>
            <a:cxnLst/>
            <a:rect r="r" b="b" t="t" l="l"/>
            <a:pathLst>
              <a:path h="8393281" w="11210984">
                <a:moveTo>
                  <a:pt x="0" y="0"/>
                </a:moveTo>
                <a:lnTo>
                  <a:pt x="11210983" y="0"/>
                </a:lnTo>
                <a:lnTo>
                  <a:pt x="11210983" y="8393282"/>
                </a:lnTo>
                <a:lnTo>
                  <a:pt x="0" y="8393282"/>
                </a:lnTo>
                <a:lnTo>
                  <a:pt x="0" y="0"/>
                </a:lnTo>
                <a:close/>
              </a:path>
            </a:pathLst>
          </a:custGeom>
          <a:blipFill>
            <a:blip r:embed="rId2"/>
            <a:stretch>
              <a:fillRect l="-3476" t="0" r="-3476" b="-4527"/>
            </a:stretch>
          </a:blipFill>
        </p:spPr>
      </p:sp>
      <p:sp>
        <p:nvSpPr>
          <p:cNvPr name="TextBox 19" id="19"/>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20" id="20"/>
          <p:cNvSpPr txBox="true"/>
          <p:nvPr/>
        </p:nvSpPr>
        <p:spPr>
          <a:xfrm rot="0">
            <a:off x="437286" y="299269"/>
            <a:ext cx="17850714" cy="1071337"/>
          </a:xfrm>
          <a:prstGeom prst="rect">
            <a:avLst/>
          </a:prstGeom>
        </p:spPr>
        <p:txBody>
          <a:bodyPr anchor="t" rtlCol="false" tIns="0" lIns="0" bIns="0" rIns="0">
            <a:spAutoFit/>
          </a:bodyPr>
          <a:lstStyle/>
          <a:p>
            <a:pPr algn="ctr">
              <a:lnSpc>
                <a:spcPts val="8481"/>
              </a:lnSpc>
              <a:spcBef>
                <a:spcPct val="0"/>
              </a:spcBef>
            </a:pPr>
            <a:r>
              <a:rPr lang="en-US" sz="6785" spc="678">
                <a:solidFill>
                  <a:srgbClr val="000000"/>
                </a:solidFill>
                <a:latin typeface="Lato Bold"/>
              </a:rPr>
              <a:t>BEST MODEL </a:t>
            </a:r>
            <a:r>
              <a:rPr lang="en-US" sz="6785" spc="678">
                <a:solidFill>
                  <a:srgbClr val="FFFFFF"/>
                </a:solidFill>
                <a:latin typeface="Lato Bold"/>
              </a:rPr>
              <a:t>vs </a:t>
            </a:r>
            <a:r>
              <a:rPr lang="en-US" sz="6785" spc="678">
                <a:solidFill>
                  <a:srgbClr val="000000"/>
                </a:solidFill>
                <a:latin typeface="Lato Bold"/>
              </a:rPr>
              <a:t>BASELINE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583526" y="1379802"/>
            <a:ext cx="11120947" cy="8660278"/>
          </a:xfrm>
          <a:custGeom>
            <a:avLst/>
            <a:gdLst/>
            <a:ahLst/>
            <a:cxnLst/>
            <a:rect r="r" b="b" t="t" l="l"/>
            <a:pathLst>
              <a:path h="8660278" w="11120947">
                <a:moveTo>
                  <a:pt x="0" y="0"/>
                </a:moveTo>
                <a:lnTo>
                  <a:pt x="11120948" y="0"/>
                </a:lnTo>
                <a:lnTo>
                  <a:pt x="11120948" y="8660277"/>
                </a:lnTo>
                <a:lnTo>
                  <a:pt x="0" y="8660277"/>
                </a:lnTo>
                <a:lnTo>
                  <a:pt x="0" y="0"/>
                </a:lnTo>
                <a:close/>
              </a:path>
            </a:pathLst>
          </a:custGeom>
          <a:blipFill>
            <a:blip r:embed="rId2"/>
            <a:stretch>
              <a:fillRect l="0" t="0" r="0" b="0"/>
            </a:stretch>
          </a:blipFill>
        </p:spPr>
      </p:sp>
      <p:sp>
        <p:nvSpPr>
          <p:cNvPr name="TextBox 7" id="7"/>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8" id="8"/>
          <p:cNvSpPr txBox="true"/>
          <p:nvPr/>
        </p:nvSpPr>
        <p:spPr>
          <a:xfrm rot="0">
            <a:off x="5658744" y="-38100"/>
            <a:ext cx="12629256" cy="1180921"/>
          </a:xfrm>
          <a:prstGeom prst="rect">
            <a:avLst/>
          </a:prstGeom>
        </p:spPr>
        <p:txBody>
          <a:bodyPr anchor="t" rtlCol="false" tIns="0" lIns="0" bIns="0" rIns="0">
            <a:spAutoFit/>
          </a:bodyPr>
          <a:lstStyle/>
          <a:p>
            <a:pPr algn="ctr">
              <a:lnSpc>
                <a:spcPts val="9410"/>
              </a:lnSpc>
              <a:spcBef>
                <a:spcPct val="0"/>
              </a:spcBef>
            </a:pPr>
            <a:r>
              <a:rPr lang="en-US" sz="7528" spc="752">
                <a:solidFill>
                  <a:srgbClr val="FFFFFF"/>
                </a:solidFill>
                <a:latin typeface="Lato Bold"/>
              </a:rPr>
              <a:t>ROC CURVE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2527909" y="3146183"/>
            <a:ext cx="7056243" cy="6032249"/>
          </a:xfrm>
          <a:custGeom>
            <a:avLst/>
            <a:gdLst/>
            <a:ahLst/>
            <a:cxnLst/>
            <a:rect r="r" b="b" t="t" l="l"/>
            <a:pathLst>
              <a:path h="6032249" w="7056243">
                <a:moveTo>
                  <a:pt x="0" y="0"/>
                </a:moveTo>
                <a:lnTo>
                  <a:pt x="7056242" y="0"/>
                </a:lnTo>
                <a:lnTo>
                  <a:pt x="7056242" y="6032249"/>
                </a:lnTo>
                <a:lnTo>
                  <a:pt x="0" y="6032249"/>
                </a:lnTo>
                <a:lnTo>
                  <a:pt x="0" y="0"/>
                </a:lnTo>
                <a:close/>
              </a:path>
            </a:pathLst>
          </a:custGeom>
          <a:blipFill>
            <a:blip r:embed="rId2"/>
            <a:stretch>
              <a:fillRect l="0" t="-16052" r="-46229" b="0"/>
            </a:stretch>
          </a:blipFill>
        </p:spPr>
      </p:sp>
      <p:sp>
        <p:nvSpPr>
          <p:cNvPr name="Freeform 7" id="7"/>
          <p:cNvSpPr/>
          <p:nvPr/>
        </p:nvSpPr>
        <p:spPr>
          <a:xfrm flipH="false" flipV="false" rot="0">
            <a:off x="10744625" y="3146183"/>
            <a:ext cx="6790401" cy="6032249"/>
          </a:xfrm>
          <a:custGeom>
            <a:avLst/>
            <a:gdLst/>
            <a:ahLst/>
            <a:cxnLst/>
            <a:rect r="r" b="b" t="t" l="l"/>
            <a:pathLst>
              <a:path h="6032249" w="6790401">
                <a:moveTo>
                  <a:pt x="0" y="0"/>
                </a:moveTo>
                <a:lnTo>
                  <a:pt x="6790401" y="0"/>
                </a:lnTo>
                <a:lnTo>
                  <a:pt x="6790401" y="6032249"/>
                </a:lnTo>
                <a:lnTo>
                  <a:pt x="0" y="6032249"/>
                </a:lnTo>
                <a:lnTo>
                  <a:pt x="0" y="0"/>
                </a:lnTo>
                <a:close/>
              </a:path>
            </a:pathLst>
          </a:custGeom>
          <a:blipFill>
            <a:blip r:embed="rId3"/>
            <a:stretch>
              <a:fillRect l="0" t="0" r="0" b="0"/>
            </a:stretch>
          </a:blipFill>
        </p:spPr>
      </p:sp>
      <p:grpSp>
        <p:nvGrpSpPr>
          <p:cNvPr name="Group 8" id="8"/>
          <p:cNvGrpSpPr/>
          <p:nvPr/>
        </p:nvGrpSpPr>
        <p:grpSpPr>
          <a:xfrm rot="0">
            <a:off x="7431910" y="4898846"/>
            <a:ext cx="1461824" cy="489308"/>
            <a:chOff x="0" y="0"/>
            <a:chExt cx="385007" cy="128871"/>
          </a:xfrm>
        </p:grpSpPr>
        <p:sp>
          <p:nvSpPr>
            <p:cNvPr name="Freeform 9" id="9"/>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0" id="10"/>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12" id="12"/>
          <p:cNvSpPr txBox="true"/>
          <p:nvPr/>
        </p:nvSpPr>
        <p:spPr>
          <a:xfrm rot="0">
            <a:off x="6056030" y="299269"/>
            <a:ext cx="12231970" cy="1066007"/>
          </a:xfrm>
          <a:prstGeom prst="rect">
            <a:avLst/>
          </a:prstGeom>
        </p:spPr>
        <p:txBody>
          <a:bodyPr anchor="t" rtlCol="false" tIns="0" lIns="0" bIns="0" rIns="0">
            <a:spAutoFit/>
          </a:bodyPr>
          <a:lstStyle/>
          <a:p>
            <a:pPr algn="ctr">
              <a:lnSpc>
                <a:spcPts val="8481"/>
              </a:lnSpc>
              <a:spcBef>
                <a:spcPct val="0"/>
              </a:spcBef>
            </a:pPr>
            <a:r>
              <a:rPr lang="en-US" sz="6785" spc="678">
                <a:solidFill>
                  <a:srgbClr val="FFFFFF"/>
                </a:solidFill>
                <a:latin typeface="Lato Bold"/>
              </a:rPr>
              <a:t>TIME IMPACT ANALYSIS</a:t>
            </a:r>
          </a:p>
        </p:txBody>
      </p:sp>
      <p:sp>
        <p:nvSpPr>
          <p:cNvPr name="TextBox 13" id="13"/>
          <p:cNvSpPr txBox="true"/>
          <p:nvPr/>
        </p:nvSpPr>
        <p:spPr>
          <a:xfrm rot="0">
            <a:off x="1028700" y="1965262"/>
            <a:ext cx="12629256" cy="1116786"/>
          </a:xfrm>
          <a:prstGeom prst="rect">
            <a:avLst/>
          </a:prstGeom>
        </p:spPr>
        <p:txBody>
          <a:bodyPr anchor="t" rtlCol="false" tIns="0" lIns="0" bIns="0" rIns="0">
            <a:spAutoFit/>
          </a:bodyPr>
          <a:lstStyle/>
          <a:p>
            <a:pPr algn="ctr">
              <a:lnSpc>
                <a:spcPts val="8910"/>
              </a:lnSpc>
              <a:spcBef>
                <a:spcPct val="0"/>
              </a:spcBef>
            </a:pPr>
            <a:r>
              <a:rPr lang="en-US" sz="7128" spc="712">
                <a:solidFill>
                  <a:srgbClr val="FFFFFF"/>
                </a:solidFill>
                <a:latin typeface="Lato Bold"/>
              </a:rPr>
              <a:t>4 Months</a:t>
            </a:r>
          </a:p>
        </p:txBody>
      </p:sp>
      <p:sp>
        <p:nvSpPr>
          <p:cNvPr name="TextBox 14" id="14"/>
          <p:cNvSpPr txBox="true"/>
          <p:nvPr/>
        </p:nvSpPr>
        <p:spPr>
          <a:xfrm rot="0">
            <a:off x="7825198" y="1965262"/>
            <a:ext cx="12629256" cy="1116786"/>
          </a:xfrm>
          <a:prstGeom prst="rect">
            <a:avLst/>
          </a:prstGeom>
        </p:spPr>
        <p:txBody>
          <a:bodyPr anchor="t" rtlCol="false" tIns="0" lIns="0" bIns="0" rIns="0">
            <a:spAutoFit/>
          </a:bodyPr>
          <a:lstStyle/>
          <a:p>
            <a:pPr algn="ctr">
              <a:lnSpc>
                <a:spcPts val="8910"/>
              </a:lnSpc>
              <a:spcBef>
                <a:spcPct val="0"/>
              </a:spcBef>
            </a:pPr>
            <a:r>
              <a:rPr lang="en-US" sz="7128" spc="712">
                <a:solidFill>
                  <a:srgbClr val="FFFFFF"/>
                </a:solidFill>
                <a:latin typeface="Lato Bold"/>
              </a:rPr>
              <a:t>6 Months</a:t>
            </a:r>
          </a:p>
        </p:txBody>
      </p:sp>
      <p:grpSp>
        <p:nvGrpSpPr>
          <p:cNvPr name="Group 15" id="15"/>
          <p:cNvGrpSpPr/>
          <p:nvPr/>
        </p:nvGrpSpPr>
        <p:grpSpPr>
          <a:xfrm rot="0">
            <a:off x="7431910" y="6919609"/>
            <a:ext cx="1461824" cy="489308"/>
            <a:chOff x="0" y="0"/>
            <a:chExt cx="385007" cy="128871"/>
          </a:xfrm>
        </p:grpSpPr>
        <p:sp>
          <p:nvSpPr>
            <p:cNvPr name="Freeform 16" id="16"/>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7" id="17"/>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7682176" y="5887375"/>
            <a:ext cx="1089648" cy="489308"/>
            <a:chOff x="0" y="0"/>
            <a:chExt cx="286986" cy="128871"/>
          </a:xfrm>
        </p:grpSpPr>
        <p:sp>
          <p:nvSpPr>
            <p:cNvPr name="Freeform 19" id="19"/>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20" id="20"/>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7682176" y="7913742"/>
            <a:ext cx="1089648" cy="489308"/>
            <a:chOff x="0" y="0"/>
            <a:chExt cx="286986" cy="128871"/>
          </a:xfrm>
        </p:grpSpPr>
        <p:sp>
          <p:nvSpPr>
            <p:cNvPr name="Freeform 22" id="22"/>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23" id="23"/>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496588" y="9588796"/>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53106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SVM</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1260244"/>
            <a:ext cx="18288000" cy="7642687"/>
          </a:xfrm>
          <a:prstGeom prst="rect">
            <a:avLst/>
          </a:prstGeom>
        </p:spPr>
        <p:txBody>
          <a:bodyPr anchor="t" rtlCol="false" tIns="0" lIns="0" bIns="0" rIns="0">
            <a:spAutoFit/>
          </a:bodyPr>
          <a:lstStyle/>
          <a:p>
            <a:pPr algn="ctr">
              <a:lnSpc>
                <a:spcPts val="5639"/>
              </a:lnSpc>
              <a:spcBef>
                <a:spcPct val="0"/>
              </a:spcBef>
            </a:pPr>
          </a:p>
          <a:p>
            <a:pPr algn="ctr">
              <a:lnSpc>
                <a:spcPts val="5487"/>
              </a:lnSpc>
              <a:spcBef>
                <a:spcPct val="0"/>
              </a:spcBef>
            </a:pPr>
            <a:r>
              <a:rPr lang="en-US" sz="3610" spc="361">
                <a:solidFill>
                  <a:srgbClr val="000000"/>
                </a:solidFill>
                <a:latin typeface="Lato"/>
              </a:rPr>
              <a:t>INITIALLY, WE ATTEMPTED TO RUN AN SVM MODEL- HOWEVER, DUE TO THE LARGE SIZE OF OUR DATASET, THE PROCESS DID NOT COMPLETE EVEN AFTER RUNNING FOR 5 HOURS.</a:t>
            </a:r>
          </a:p>
          <a:p>
            <a:pPr algn="ctr">
              <a:lnSpc>
                <a:spcPts val="5487"/>
              </a:lnSpc>
              <a:spcBef>
                <a:spcPct val="0"/>
              </a:spcBef>
            </a:pPr>
            <a:r>
              <a:rPr lang="en-US" sz="3610" spc="361">
                <a:solidFill>
                  <a:srgbClr val="000000"/>
                </a:solidFill>
                <a:latin typeface="Lato"/>
              </a:rPr>
              <a:t>CONSEQUENTLY, WE DECIDED TO APPLY THE PCA ALGORITHM TO REDUCE THE DIMENSIONALITY OF THE DATA.</a:t>
            </a:r>
          </a:p>
          <a:p>
            <a:pPr algn="ctr">
              <a:lnSpc>
                <a:spcPts val="5487"/>
              </a:lnSpc>
              <a:spcBef>
                <a:spcPct val="0"/>
              </a:spcBef>
            </a:pPr>
            <a:r>
              <a:rPr lang="en-US" sz="3610" spc="361">
                <a:solidFill>
                  <a:srgbClr val="000000"/>
                </a:solidFill>
                <a:latin typeface="Lato"/>
              </a:rPr>
              <a:t>UNFORTUNATELY, EVEN WITH PCA, THE MODEL FAILED TO FINISH RUNNING AFTER APPROXIMATELY 4 HOURS, LEADING US TO TERMINATE THE ATTEMPT.</a:t>
            </a:r>
          </a:p>
          <a:p>
            <a:pPr algn="ctr">
              <a:lnSpc>
                <a:spcPts val="5487"/>
              </a:lnSpc>
              <a:spcBef>
                <a:spcPct val="0"/>
              </a:spcBef>
            </a:pPr>
            <a:r>
              <a:rPr lang="en-US" sz="3610" spc="361">
                <a:solidFill>
                  <a:srgbClr val="000000"/>
                </a:solidFill>
                <a:latin typeface="Lato"/>
              </a:rPr>
              <a:t>WE DID IT BECAUSE CONSIDERED EXPLORING OTHER MODEL WITH DIFFERENT ASSUMPTIONS.</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572788" y="9079617"/>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1474545" y="602500"/>
            <a:ext cx="15338909" cy="2105028"/>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PROBLEMS AND CHALLENGES</a:t>
            </a:r>
          </a:p>
          <a:p>
            <a:pPr algn="ctr">
              <a:lnSpc>
                <a:spcPts val="7875"/>
              </a:lnSpc>
            </a:pPr>
            <a:r>
              <a:rPr lang="en-US" sz="7500" spc="375">
                <a:solidFill>
                  <a:srgbClr val="2B4A9D"/>
                </a:solidFill>
                <a:latin typeface="Poppins ExtraBold"/>
              </a:rPr>
              <a:t> WE FACED</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2910044"/>
            <a:ext cx="18288000" cy="4501516"/>
          </a:xfrm>
          <a:prstGeom prst="rect">
            <a:avLst/>
          </a:prstGeom>
        </p:spPr>
        <p:txBody>
          <a:bodyPr anchor="t" rtlCol="false" tIns="0" lIns="0" bIns="0" rIns="0">
            <a:spAutoFit/>
          </a:bodyPr>
          <a:lstStyle/>
          <a:p>
            <a:pPr marL="863596" indent="-431798" lvl="1">
              <a:lnSpc>
                <a:spcPts val="7199"/>
              </a:lnSpc>
              <a:buFont typeface="Arial"/>
              <a:buChar char="•"/>
            </a:pPr>
            <a:r>
              <a:rPr lang="en-US" sz="3999">
                <a:solidFill>
                  <a:srgbClr val="000000"/>
                </a:solidFill>
                <a:latin typeface="Lato"/>
              </a:rPr>
              <a:t>SVM took alot of time and didnt finish after 4 hours</a:t>
            </a:r>
          </a:p>
          <a:p>
            <a:pPr marL="863596" indent="-431798" lvl="1">
              <a:lnSpc>
                <a:spcPts val="7199"/>
              </a:lnSpc>
              <a:buFont typeface="Arial"/>
              <a:buChar char="•"/>
            </a:pPr>
            <a:r>
              <a:rPr lang="en-US" sz="3999">
                <a:solidFill>
                  <a:srgbClr val="000000"/>
                </a:solidFill>
                <a:latin typeface="Lato"/>
              </a:rPr>
              <a:t>We lack certain qualities in our data </a:t>
            </a:r>
          </a:p>
          <a:p>
            <a:pPr marL="863596" indent="-431798" lvl="1">
              <a:lnSpc>
                <a:spcPts val="7199"/>
              </a:lnSpc>
              <a:buFont typeface="Arial"/>
              <a:buChar char="•"/>
            </a:pPr>
            <a:r>
              <a:rPr lang="en-US" sz="3999">
                <a:solidFill>
                  <a:srgbClr val="000000"/>
                </a:solidFill>
                <a:latin typeface="Lato"/>
              </a:rPr>
              <a:t>We had difficulty decoding the data and turning it into numbers</a:t>
            </a:r>
          </a:p>
          <a:p>
            <a:pPr marL="885186" indent="-442593" lvl="1">
              <a:lnSpc>
                <a:spcPts val="7379"/>
              </a:lnSpc>
              <a:buFont typeface="Arial"/>
              <a:buChar char="•"/>
            </a:pPr>
            <a:r>
              <a:rPr lang="en-US" sz="4099">
                <a:solidFill>
                  <a:srgbClr val="000000"/>
                </a:solidFill>
                <a:latin typeface="Lato"/>
              </a:rPr>
              <a:t>Data modeling took a long time</a:t>
            </a:r>
          </a:p>
          <a:p>
            <a:pPr marL="885186" indent="-442593" lvl="1">
              <a:lnSpc>
                <a:spcPts val="7379"/>
              </a:lnSpc>
              <a:buFont typeface="Arial"/>
              <a:buChar char="•"/>
            </a:pPr>
            <a:r>
              <a:rPr lang="en-US" sz="4099">
                <a:solidFill>
                  <a:srgbClr val="000000"/>
                </a:solidFill>
                <a:latin typeface="Lato"/>
              </a:rPr>
              <a:t>Learning to use new tool such as matplotlib to display the results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572788" y="9079617"/>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CODE</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2910044"/>
            <a:ext cx="18288000" cy="3543301"/>
          </a:xfrm>
          <a:prstGeom prst="rect">
            <a:avLst/>
          </a:prstGeom>
        </p:spPr>
        <p:txBody>
          <a:bodyPr anchor="t" rtlCol="false" tIns="0" lIns="0" bIns="0" rIns="0">
            <a:spAutoFit/>
          </a:bodyPr>
          <a:lstStyle/>
          <a:p>
            <a:pPr algn="ctr">
              <a:lnSpc>
                <a:spcPts val="7199"/>
              </a:lnSpc>
            </a:pPr>
            <a:r>
              <a:rPr lang="en-US" sz="3999">
                <a:solidFill>
                  <a:srgbClr val="000000"/>
                </a:solidFill>
                <a:latin typeface="Lato Bold"/>
              </a:rPr>
              <a:t>GitHub link to our code:</a:t>
            </a:r>
          </a:p>
          <a:p>
            <a:pPr algn="ctr">
              <a:lnSpc>
                <a:spcPts val="7199"/>
              </a:lnSpc>
            </a:pPr>
          </a:p>
          <a:p>
            <a:pPr algn="ctr">
              <a:lnSpc>
                <a:spcPts val="7199"/>
              </a:lnSpc>
            </a:pPr>
            <a:r>
              <a:rPr lang="en-US" sz="3999" u="sng">
                <a:solidFill>
                  <a:srgbClr val="000000"/>
                </a:solidFill>
                <a:latin typeface="Lato"/>
                <a:hlinkClick r:id="rId2" tooltip="https://github.com/MatanAdar/default-of-credit-card-clients.git"/>
              </a:rPr>
              <a:t>https://github.com/MatanAdar/default-of-credit-card-clients</a:t>
            </a:r>
            <a:r>
              <a:rPr lang="en-US" sz="3999" u="sng">
                <a:solidFill>
                  <a:srgbClr val="000000"/>
                </a:solidFill>
                <a:latin typeface="Lato"/>
                <a:hlinkClick r:id="rId3" tooltip="https://www.canva.com/design/DAF4o8XrXgk/DqLZm4sNIZtsaV9CLraypQ/edit"/>
              </a:rPr>
              <a:t>  </a:t>
            </a:r>
          </a:p>
          <a:p>
            <a:pPr algn="ctr">
              <a:lnSpc>
                <a:spcPts val="719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5400000">
            <a:off x="-1309" y="1309"/>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12" id="12"/>
          <p:cNvPicPr>
            <a:picLocks noChangeAspect="true"/>
          </p:cNvPicPr>
          <p:nvPr/>
        </p:nvPicPr>
        <p:blipFill>
          <a:blip r:embed="rId2"/>
          <a:srcRect l="0" t="101" r="0" b="101"/>
          <a:stretch>
            <a:fillRect/>
          </a:stretch>
        </p:blipFill>
        <p:spPr>
          <a:xfrm flipH="false" flipV="false" rot="0">
            <a:off x="2512219" y="2530078"/>
            <a:ext cx="14437895" cy="8229600"/>
          </a:xfrm>
          <a:prstGeom prst="rect">
            <a:avLst/>
          </a:prstGeom>
        </p:spPr>
      </p:pic>
      <p:sp>
        <p:nvSpPr>
          <p:cNvPr name="TextBox 13" id="13"/>
          <p:cNvSpPr txBox="true"/>
          <p:nvPr/>
        </p:nvSpPr>
        <p:spPr>
          <a:xfrm rot="0">
            <a:off x="1633346" y="2772939"/>
            <a:ext cx="10914684" cy="1543039"/>
          </a:xfrm>
          <a:prstGeom prst="rect">
            <a:avLst/>
          </a:prstGeom>
        </p:spPr>
        <p:txBody>
          <a:bodyPr anchor="t" rtlCol="false" tIns="0" lIns="0" bIns="0" rIns="0">
            <a:spAutoFit/>
          </a:bodyPr>
          <a:lstStyle/>
          <a:p>
            <a:pPr algn="ctr">
              <a:lnSpc>
                <a:spcPts val="11024"/>
              </a:lnSpc>
            </a:pPr>
            <a:r>
              <a:rPr lang="en-US" sz="10499" spc="524">
                <a:solidFill>
                  <a:srgbClr val="2B4A9D"/>
                </a:solidFill>
                <a:latin typeface="Poppins Extra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13401" y="529154"/>
            <a:ext cx="15245899" cy="22574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PROCESS DESCRIPTION</a:t>
            </a:r>
          </a:p>
          <a:p>
            <a:pPr algn="ctr">
              <a:lnSpc>
                <a:spcPts val="8400"/>
              </a:lnSpc>
            </a:pPr>
          </a:p>
        </p:txBody>
      </p:sp>
      <p:grpSp>
        <p:nvGrpSpPr>
          <p:cNvPr name="Group 3" id="3"/>
          <p:cNvGrpSpPr/>
          <p:nvPr/>
        </p:nvGrpSpPr>
        <p:grpSpPr>
          <a:xfrm rot="5400000">
            <a:off x="-1309" y="1309"/>
            <a:ext cx="1635964" cy="1633346"/>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5" id="5"/>
          <p:cNvSpPr txBox="true"/>
          <p:nvPr/>
        </p:nvSpPr>
        <p:spPr>
          <a:xfrm rot="0">
            <a:off x="1633346" y="2710380"/>
            <a:ext cx="4094416" cy="5014515"/>
          </a:xfrm>
          <a:prstGeom prst="rect">
            <a:avLst/>
          </a:prstGeom>
        </p:spPr>
        <p:txBody>
          <a:bodyPr anchor="t" rtlCol="false" tIns="0" lIns="0" bIns="0" rIns="0">
            <a:spAutoFit/>
          </a:bodyPr>
          <a:lstStyle/>
          <a:p>
            <a:pPr algn="ctr">
              <a:lnSpc>
                <a:spcPts val="5009"/>
              </a:lnSpc>
            </a:pPr>
            <a:r>
              <a:rPr lang="en-US" sz="3578">
                <a:solidFill>
                  <a:srgbClr val="000000"/>
                </a:solidFill>
                <a:latin typeface="Lato"/>
              </a:rPr>
              <a:t>We chose to predict whether a client will default on their credit card payment by a machine learning tool</a:t>
            </a:r>
          </a:p>
          <a:p>
            <a:pPr algn="ctr">
              <a:lnSpc>
                <a:spcPts val="5009"/>
              </a:lnSpc>
            </a:pPr>
          </a:p>
          <a:p>
            <a:pPr algn="ctr">
              <a:lnSpc>
                <a:spcPts val="5009"/>
              </a:lnSpc>
            </a:pPr>
          </a:p>
        </p:txBody>
      </p:sp>
      <p:sp>
        <p:nvSpPr>
          <p:cNvPr name="TextBox 6" id="6"/>
          <p:cNvSpPr txBox="true"/>
          <p:nvPr/>
        </p:nvSpPr>
        <p:spPr>
          <a:xfrm rot="0">
            <a:off x="6750238" y="2710380"/>
            <a:ext cx="4985479" cy="5643165"/>
          </a:xfrm>
          <a:prstGeom prst="rect">
            <a:avLst/>
          </a:prstGeom>
        </p:spPr>
        <p:txBody>
          <a:bodyPr anchor="t" rtlCol="false" tIns="0" lIns="0" bIns="0" rIns="0">
            <a:spAutoFit/>
          </a:bodyPr>
          <a:lstStyle/>
          <a:p>
            <a:pPr algn="ctr">
              <a:lnSpc>
                <a:spcPts val="5009"/>
              </a:lnSpc>
            </a:pPr>
            <a:r>
              <a:rPr lang="en-US" sz="3578">
                <a:solidFill>
                  <a:srgbClr val="000000"/>
                </a:solidFill>
                <a:latin typeface="Lato"/>
              </a:rPr>
              <a:t>We chose to use 5 machine learning algorithms:</a:t>
            </a:r>
          </a:p>
          <a:p>
            <a:pPr algn="ctr">
              <a:lnSpc>
                <a:spcPts val="5009"/>
              </a:lnSpc>
            </a:pPr>
          </a:p>
          <a:p>
            <a:pPr marL="772526" indent="-386263" lvl="1">
              <a:lnSpc>
                <a:spcPts val="5009"/>
              </a:lnSpc>
              <a:buFont typeface="Arial"/>
              <a:buChar char="•"/>
            </a:pPr>
            <a:r>
              <a:rPr lang="en-US" sz="3578">
                <a:solidFill>
                  <a:srgbClr val="000000"/>
                </a:solidFill>
                <a:latin typeface="Lato"/>
              </a:rPr>
              <a:t>Knn</a:t>
            </a:r>
          </a:p>
          <a:p>
            <a:pPr marL="772526" indent="-386263" lvl="1">
              <a:lnSpc>
                <a:spcPts val="5009"/>
              </a:lnSpc>
              <a:buFont typeface="Arial"/>
              <a:buChar char="•"/>
            </a:pPr>
            <a:r>
              <a:rPr lang="en-US" sz="3578">
                <a:solidFill>
                  <a:srgbClr val="000000"/>
                </a:solidFill>
                <a:latin typeface="Lato"/>
              </a:rPr>
              <a:t>Logistic Regression</a:t>
            </a:r>
          </a:p>
          <a:p>
            <a:pPr marL="772526" indent="-386263" lvl="1">
              <a:lnSpc>
                <a:spcPts val="5009"/>
              </a:lnSpc>
              <a:buFont typeface="Arial"/>
              <a:buChar char="•"/>
            </a:pPr>
            <a:r>
              <a:rPr lang="en-US" sz="3578">
                <a:solidFill>
                  <a:srgbClr val="000000"/>
                </a:solidFill>
                <a:latin typeface="Lato"/>
              </a:rPr>
              <a:t>PCA</a:t>
            </a:r>
          </a:p>
          <a:p>
            <a:pPr marL="772526" indent="-386263" lvl="1">
              <a:lnSpc>
                <a:spcPts val="5009"/>
              </a:lnSpc>
              <a:buFont typeface="Arial"/>
              <a:buChar char="•"/>
            </a:pPr>
            <a:r>
              <a:rPr lang="en-US" sz="3578">
                <a:solidFill>
                  <a:srgbClr val="000000"/>
                </a:solidFill>
                <a:latin typeface="Lato"/>
              </a:rPr>
              <a:t>Random Forest</a:t>
            </a:r>
          </a:p>
          <a:p>
            <a:pPr marL="772526" indent="-386263" lvl="1">
              <a:lnSpc>
                <a:spcPts val="5009"/>
              </a:lnSpc>
              <a:buFont typeface="Arial"/>
              <a:buChar char="•"/>
            </a:pPr>
            <a:r>
              <a:rPr lang="en-US" sz="3578">
                <a:solidFill>
                  <a:srgbClr val="000000"/>
                </a:solidFill>
                <a:latin typeface="Lato"/>
              </a:rPr>
              <a:t>Adaboost</a:t>
            </a:r>
          </a:p>
        </p:txBody>
      </p:sp>
      <p:sp>
        <p:nvSpPr>
          <p:cNvPr name="TextBox 7" id="7"/>
          <p:cNvSpPr txBox="true"/>
          <p:nvPr/>
        </p:nvSpPr>
        <p:spPr>
          <a:xfrm rot="0">
            <a:off x="12273821" y="2710380"/>
            <a:ext cx="4985479" cy="5643165"/>
          </a:xfrm>
          <a:prstGeom prst="rect">
            <a:avLst/>
          </a:prstGeom>
        </p:spPr>
        <p:txBody>
          <a:bodyPr anchor="t" rtlCol="false" tIns="0" lIns="0" bIns="0" rIns="0">
            <a:spAutoFit/>
          </a:bodyPr>
          <a:lstStyle/>
          <a:p>
            <a:pPr algn="ctr">
              <a:lnSpc>
                <a:spcPts val="5009"/>
              </a:lnSpc>
            </a:pPr>
            <a:r>
              <a:rPr lang="en-US" sz="3578">
                <a:solidFill>
                  <a:srgbClr val="000000"/>
                </a:solidFill>
                <a:latin typeface="Lato"/>
              </a:rPr>
              <a:t>Our dataset is the file call “default of credit card clients.csv”</a:t>
            </a:r>
          </a:p>
          <a:p>
            <a:pPr algn="ctr">
              <a:lnSpc>
                <a:spcPts val="5009"/>
              </a:lnSpc>
            </a:pPr>
            <a:r>
              <a:rPr lang="en-US" sz="3578">
                <a:solidFill>
                  <a:srgbClr val="000000"/>
                </a:solidFill>
                <a:latin typeface="Lato"/>
              </a:rPr>
              <a:t>(the link to download the dataset can be found in the file call “description”)</a:t>
            </a:r>
          </a:p>
          <a:p>
            <a:pPr algn="ctr">
              <a:lnSpc>
                <a:spcPts val="5009"/>
              </a:lnSpc>
            </a:pPr>
          </a:p>
          <a:p>
            <a:pPr algn="ctr">
              <a:lnSpc>
                <a:spcPts val="500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10" id="10"/>
          <p:cNvSpPr txBox="true"/>
          <p:nvPr/>
        </p:nvSpPr>
        <p:spPr>
          <a:xfrm rot="0">
            <a:off x="1028700" y="1057275"/>
            <a:ext cx="913575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OUR PROBLEM</a:t>
            </a:r>
          </a:p>
        </p:txBody>
      </p:sp>
      <p:sp>
        <p:nvSpPr>
          <p:cNvPr name="TextBox 11" id="11"/>
          <p:cNvSpPr txBox="true"/>
          <p:nvPr/>
        </p:nvSpPr>
        <p:spPr>
          <a:xfrm rot="0">
            <a:off x="412070" y="2978063"/>
            <a:ext cx="13233009" cy="4939619"/>
          </a:xfrm>
          <a:prstGeom prst="rect">
            <a:avLst/>
          </a:prstGeom>
        </p:spPr>
        <p:txBody>
          <a:bodyPr anchor="t" rtlCol="false" tIns="0" lIns="0" bIns="0" rIns="0">
            <a:spAutoFit/>
          </a:bodyPr>
          <a:lstStyle/>
          <a:p>
            <a:pPr marL="801098" indent="-400549" lvl="1">
              <a:lnSpc>
                <a:spcPts val="5639"/>
              </a:lnSpc>
              <a:buFont typeface="Arial"/>
              <a:buChar char="•"/>
            </a:pPr>
            <a:r>
              <a:rPr lang="en-US" sz="3710" spc="371">
                <a:solidFill>
                  <a:srgbClr val="000000"/>
                </a:solidFill>
                <a:latin typeface="Lato"/>
              </a:rPr>
              <a:t>PREDICT WHETHER A CLIENT WILL DEFAULT ON THEIR CREDIT CARD PAYMENT</a:t>
            </a:r>
          </a:p>
          <a:p>
            <a:pPr marL="801098" indent="-400549" lvl="1">
              <a:lnSpc>
                <a:spcPts val="5639"/>
              </a:lnSpc>
              <a:buFont typeface="Arial"/>
              <a:buChar char="•"/>
            </a:pPr>
            <a:r>
              <a:rPr lang="en-US" sz="3710" spc="371">
                <a:solidFill>
                  <a:srgbClr val="000000"/>
                </a:solidFill>
                <a:latin typeface="Lato"/>
              </a:rPr>
              <a:t>FEATURES OF CREDIT CARD CLIENT</a:t>
            </a:r>
          </a:p>
          <a:p>
            <a:pPr marL="801098" indent="-400549" lvl="1">
              <a:lnSpc>
                <a:spcPts val="5639"/>
              </a:lnSpc>
              <a:buFont typeface="Arial"/>
              <a:buChar char="•"/>
            </a:pPr>
            <a:r>
              <a:rPr lang="en-US" sz="3710" spc="371">
                <a:solidFill>
                  <a:srgbClr val="000000"/>
                </a:solidFill>
                <a:latin typeface="Lato"/>
              </a:rPr>
              <a:t>MITIGATE POTENTIAL LOSSES</a:t>
            </a:r>
          </a:p>
          <a:p>
            <a:pPr marL="801098" indent="-400549" lvl="1">
              <a:lnSpc>
                <a:spcPts val="5639"/>
              </a:lnSpc>
              <a:buFont typeface="Arial"/>
              <a:buChar char="•"/>
            </a:pPr>
            <a:r>
              <a:rPr lang="en-US" sz="3710" spc="371">
                <a:solidFill>
                  <a:srgbClr val="000000"/>
                </a:solidFill>
                <a:latin typeface="Lato"/>
              </a:rPr>
              <a:t>EVALUATION: F1,ACCURACY,PRECISION,RECALL</a:t>
            </a:r>
          </a:p>
          <a:p>
            <a:pPr>
              <a:lnSpc>
                <a:spcPts val="5335"/>
              </a:lnSpc>
            </a:pP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123218" y="2100503"/>
            <a:ext cx="11265887" cy="7302811"/>
          </a:xfrm>
          <a:prstGeom prst="rect">
            <a:avLst/>
          </a:prstGeom>
        </p:spPr>
        <p:txBody>
          <a:bodyPr anchor="t" rtlCol="false" tIns="0" lIns="0" bIns="0" rIns="0">
            <a:spAutoFit/>
          </a:bodyPr>
          <a:lstStyle/>
          <a:p>
            <a:pPr marL="824841" indent="-412421" lvl="1">
              <a:lnSpc>
                <a:spcPts val="5807"/>
              </a:lnSpc>
              <a:buFont typeface="Arial"/>
              <a:buChar char="•"/>
            </a:pPr>
            <a:r>
              <a:rPr lang="en-US" sz="3820" spc="382">
                <a:solidFill>
                  <a:srgbClr val="000000"/>
                </a:solidFill>
                <a:latin typeface="Lato"/>
              </a:rPr>
              <a:t>30000 INSTANCES 25 FEATURES</a:t>
            </a:r>
          </a:p>
          <a:p>
            <a:pPr>
              <a:lnSpc>
                <a:spcPts val="5807"/>
              </a:lnSpc>
            </a:pPr>
          </a:p>
          <a:p>
            <a:pPr marL="824841" indent="-412421" lvl="1">
              <a:lnSpc>
                <a:spcPts val="5807"/>
              </a:lnSpc>
              <a:buFont typeface="Arial"/>
              <a:buChar char="•"/>
            </a:pPr>
            <a:r>
              <a:rPr lang="en-US" sz="3820" spc="382">
                <a:solidFill>
                  <a:srgbClr val="000000"/>
                </a:solidFill>
                <a:latin typeface="Lato"/>
              </a:rPr>
              <a:t>PERSONAL DATA:</a:t>
            </a:r>
            <a:r>
              <a:rPr lang="en-US" sz="3820" spc="382">
                <a:solidFill>
                  <a:srgbClr val="000000"/>
                </a:solidFill>
                <a:latin typeface="Lato"/>
              </a:rPr>
              <a:t> AGE,GENDER,EDUCATION, MARITAL STATUS </a:t>
            </a:r>
          </a:p>
          <a:p>
            <a:pPr>
              <a:lnSpc>
                <a:spcPts val="5807"/>
              </a:lnSpc>
            </a:pPr>
          </a:p>
          <a:p>
            <a:pPr marL="824841" indent="-412421" lvl="1">
              <a:lnSpc>
                <a:spcPts val="5807"/>
              </a:lnSpc>
              <a:buFont typeface="Arial"/>
              <a:buChar char="•"/>
            </a:pPr>
            <a:r>
              <a:rPr lang="en-US" sz="3820" spc="382">
                <a:solidFill>
                  <a:srgbClr val="000000"/>
                </a:solidFill>
                <a:latin typeface="Lato"/>
              </a:rPr>
              <a:t> FINANCIAL DATA:</a:t>
            </a:r>
          </a:p>
          <a:p>
            <a:pPr>
              <a:lnSpc>
                <a:spcPts val="5807"/>
              </a:lnSpc>
            </a:pPr>
            <a:r>
              <a:rPr lang="en-US" sz="3820" spc="382">
                <a:solidFill>
                  <a:srgbClr val="000000"/>
                </a:solidFill>
                <a:latin typeface="Lato"/>
              </a:rPr>
              <a:t>      HISTORY OF PAST PAYMENT/DEBT</a:t>
            </a:r>
          </a:p>
          <a:p>
            <a:pPr>
              <a:lnSpc>
                <a:spcPts val="5807"/>
              </a:lnSpc>
            </a:pPr>
            <a:r>
              <a:rPr lang="en-US" sz="3820" spc="382">
                <a:solidFill>
                  <a:srgbClr val="000000"/>
                </a:solidFill>
                <a:latin typeface="Lato"/>
              </a:rPr>
              <a:t>      LIMIT BALANCE</a:t>
            </a:r>
            <a:r>
              <a:rPr lang="en-US" sz="3820" spc="382">
                <a:solidFill>
                  <a:srgbClr val="000000"/>
                </a:solidFill>
                <a:latin typeface="Lato"/>
              </a:rPr>
              <a:t> </a:t>
            </a:r>
            <a:r>
              <a:rPr lang="en-US" sz="3820" spc="382">
                <a:solidFill>
                  <a:srgbClr val="000000"/>
                </a:solidFill>
                <a:latin typeface="Lato Bold"/>
              </a:rPr>
              <a:t>                                                                                             </a:t>
            </a:r>
          </a:p>
          <a:p>
            <a:pPr>
              <a:lnSpc>
                <a:spcPts val="5807"/>
              </a:lnSpc>
            </a:pPr>
          </a:p>
        </p:txBody>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Freeform 20" id="20"/>
          <p:cNvSpPr/>
          <p:nvPr/>
        </p:nvSpPr>
        <p:spPr>
          <a:xfrm flipH="false" flipV="false" rot="0">
            <a:off x="2123218" y="3358661"/>
            <a:ext cx="15136082" cy="2215738"/>
          </a:xfrm>
          <a:custGeom>
            <a:avLst/>
            <a:gdLst/>
            <a:ahLst/>
            <a:cxnLst/>
            <a:rect r="r" b="b" t="t" l="l"/>
            <a:pathLst>
              <a:path h="2215738" w="15136082">
                <a:moveTo>
                  <a:pt x="0" y="0"/>
                </a:moveTo>
                <a:lnTo>
                  <a:pt x="15136082" y="0"/>
                </a:lnTo>
                <a:lnTo>
                  <a:pt x="15136082" y="2215738"/>
                </a:lnTo>
                <a:lnTo>
                  <a:pt x="0" y="2215738"/>
                </a:lnTo>
                <a:lnTo>
                  <a:pt x="0" y="0"/>
                </a:lnTo>
                <a:close/>
              </a:path>
            </a:pathLst>
          </a:custGeom>
          <a:blipFill>
            <a:blip r:embed="rId2"/>
            <a:stretch>
              <a:fillRect l="0" t="0" r="0" b="0"/>
            </a:stretch>
          </a:blipFill>
        </p:spPr>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123218" y="2893080"/>
            <a:ext cx="11902862" cy="3873274"/>
          </a:xfrm>
          <a:prstGeom prst="rect">
            <a:avLst/>
          </a:prstGeom>
        </p:spPr>
        <p:txBody>
          <a:bodyPr anchor="t" rtlCol="false" tIns="0" lIns="0" bIns="0" rIns="0">
            <a:spAutoFit/>
          </a:bodyPr>
          <a:lstStyle/>
          <a:p>
            <a:pPr marL="824841" indent="-412421" lvl="1">
              <a:lnSpc>
                <a:spcPts val="6265"/>
              </a:lnSpc>
              <a:buFont typeface="Arial"/>
              <a:buChar char="•"/>
            </a:pPr>
            <a:r>
              <a:rPr lang="en-US" sz="3820" spc="382">
                <a:solidFill>
                  <a:srgbClr val="000000"/>
                </a:solidFill>
                <a:latin typeface="Lato"/>
              </a:rPr>
              <a:t>NA'S: MARRIAGE- 0.18% NA,</a:t>
            </a:r>
          </a:p>
          <a:p>
            <a:pPr>
              <a:lnSpc>
                <a:spcPts val="6265"/>
              </a:lnSpc>
            </a:pPr>
            <a:r>
              <a:rPr lang="en-US" sz="3820" spc="382">
                <a:solidFill>
                  <a:srgbClr val="000000"/>
                </a:solidFill>
                <a:latin typeface="Lato"/>
              </a:rPr>
              <a:t>     </a:t>
            </a:r>
            <a:r>
              <a:rPr lang="en-US" sz="3820" spc="382">
                <a:solidFill>
                  <a:srgbClr val="000000"/>
                </a:solidFill>
                <a:latin typeface="Lato"/>
              </a:rPr>
              <a:t>Education - 0.05% NA</a:t>
            </a:r>
          </a:p>
          <a:p>
            <a:pPr>
              <a:lnSpc>
                <a:spcPts val="6265"/>
              </a:lnSpc>
            </a:pPr>
          </a:p>
          <a:p>
            <a:pPr marL="824841" indent="-412421" lvl="1">
              <a:lnSpc>
                <a:spcPts val="6265"/>
              </a:lnSpc>
              <a:buFont typeface="Arial"/>
              <a:buChar char="•"/>
            </a:pPr>
            <a:r>
              <a:rPr lang="en-US" sz="3820" spc="382">
                <a:solidFill>
                  <a:srgbClr val="000000"/>
                </a:solidFill>
                <a:latin typeface="Lato"/>
              </a:rPr>
              <a:t>30% TEST /70% TRAIN</a:t>
            </a:r>
          </a:p>
          <a:p>
            <a:pPr>
              <a:lnSpc>
                <a:spcPts val="5807"/>
              </a:lnSpc>
            </a:pPr>
          </a:p>
        </p:txBody>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2585988" y="1691552"/>
            <a:ext cx="11235020" cy="8475161"/>
          </a:xfrm>
          <a:custGeom>
            <a:avLst/>
            <a:gdLst/>
            <a:ahLst/>
            <a:cxnLst/>
            <a:rect r="r" b="b" t="t" l="l"/>
            <a:pathLst>
              <a:path h="8475161" w="11235020">
                <a:moveTo>
                  <a:pt x="0" y="0"/>
                </a:moveTo>
                <a:lnTo>
                  <a:pt x="11235020" y="0"/>
                </a:lnTo>
                <a:lnTo>
                  <a:pt x="11235020" y="8475160"/>
                </a:lnTo>
                <a:lnTo>
                  <a:pt x="0" y="8475160"/>
                </a:lnTo>
                <a:lnTo>
                  <a:pt x="0" y="0"/>
                </a:lnTo>
                <a:close/>
              </a:path>
            </a:pathLst>
          </a:custGeom>
          <a:blipFill>
            <a:blip r:embed="rId2"/>
            <a:stretch>
              <a:fillRect l="0" t="0" r="0" b="0"/>
            </a:stretch>
          </a:blipFill>
        </p:spPr>
      </p:sp>
      <p:sp>
        <p:nvSpPr>
          <p:cNvPr name="TextBox 7" id="7"/>
          <p:cNvSpPr txBox="true"/>
          <p:nvPr/>
        </p:nvSpPr>
        <p:spPr>
          <a:xfrm rot="0">
            <a:off x="6560863" y="388929"/>
            <a:ext cx="10957322" cy="1153635"/>
          </a:xfrm>
          <a:prstGeom prst="rect">
            <a:avLst/>
          </a:prstGeom>
        </p:spPr>
        <p:txBody>
          <a:bodyPr anchor="t" rtlCol="false" tIns="0" lIns="0" bIns="0" rIns="0">
            <a:spAutoFit/>
          </a:bodyPr>
          <a:lstStyle/>
          <a:p>
            <a:pPr algn="ctr">
              <a:lnSpc>
                <a:spcPts val="9156"/>
              </a:lnSpc>
              <a:spcBef>
                <a:spcPct val="0"/>
              </a:spcBef>
            </a:pPr>
            <a:r>
              <a:rPr lang="en-US" sz="7325" spc="732">
                <a:solidFill>
                  <a:srgbClr val="FFFFFF"/>
                </a:solidFill>
                <a:latin typeface="Lato Bold"/>
              </a:rPr>
              <a:t>DATA DISTRIBUTION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6" id="6"/>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7" id="7"/>
          <p:cNvSpPr txBox="true"/>
          <p:nvPr/>
        </p:nvSpPr>
        <p:spPr>
          <a:xfrm rot="0">
            <a:off x="12667827" y="7753350"/>
            <a:ext cx="4182756" cy="1057076"/>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NEIL</a:t>
            </a:r>
          </a:p>
          <a:p>
            <a:pPr algn="ctr">
              <a:lnSpc>
                <a:spcPts val="4200"/>
              </a:lnSpc>
            </a:pPr>
            <a:r>
              <a:rPr lang="en-US" sz="3000" spc="300">
                <a:solidFill>
                  <a:srgbClr val="FFFFFF"/>
                </a:solidFill>
                <a:latin typeface="Lato Bold"/>
              </a:rPr>
              <a:t>TRAN</a:t>
            </a:r>
          </a:p>
        </p:txBody>
      </p:sp>
      <p:sp>
        <p:nvSpPr>
          <p:cNvPr name="Freeform 8" id="8"/>
          <p:cNvSpPr/>
          <p:nvPr/>
        </p:nvSpPr>
        <p:spPr>
          <a:xfrm flipH="false" flipV="false" rot="0">
            <a:off x="125494" y="1552196"/>
            <a:ext cx="18163764" cy="8734804"/>
          </a:xfrm>
          <a:custGeom>
            <a:avLst/>
            <a:gdLst/>
            <a:ahLst/>
            <a:cxnLst/>
            <a:rect r="r" b="b" t="t" l="l"/>
            <a:pathLst>
              <a:path h="8734804" w="18163764">
                <a:moveTo>
                  <a:pt x="0" y="0"/>
                </a:moveTo>
                <a:lnTo>
                  <a:pt x="18163764" y="0"/>
                </a:lnTo>
                <a:lnTo>
                  <a:pt x="18163764" y="8734804"/>
                </a:lnTo>
                <a:lnTo>
                  <a:pt x="0" y="8734804"/>
                </a:lnTo>
                <a:lnTo>
                  <a:pt x="0" y="0"/>
                </a:lnTo>
                <a:close/>
              </a:path>
            </a:pathLst>
          </a:custGeom>
          <a:blipFill>
            <a:blip r:embed="rId2"/>
            <a:stretch>
              <a:fillRect l="0" t="0" r="0" b="0"/>
            </a:stretch>
          </a:blipFill>
        </p:spPr>
      </p:sp>
      <p:sp>
        <p:nvSpPr>
          <p:cNvPr name="TextBox 9" id="9"/>
          <p:cNvSpPr txBox="true"/>
          <p:nvPr/>
        </p:nvSpPr>
        <p:spPr>
          <a:xfrm rot="0">
            <a:off x="7734946" y="178868"/>
            <a:ext cx="8006655" cy="1373328"/>
          </a:xfrm>
          <a:prstGeom prst="rect">
            <a:avLst/>
          </a:prstGeom>
        </p:spPr>
        <p:txBody>
          <a:bodyPr anchor="t" rtlCol="false" tIns="0" lIns="0" bIns="0" rIns="0">
            <a:spAutoFit/>
          </a:bodyPr>
          <a:lstStyle/>
          <a:p>
            <a:pPr algn="ctr">
              <a:lnSpc>
                <a:spcPts val="10909"/>
              </a:lnSpc>
              <a:spcBef>
                <a:spcPct val="0"/>
              </a:spcBef>
            </a:pPr>
            <a:r>
              <a:rPr lang="en-US" sz="8727" spc="872">
                <a:solidFill>
                  <a:srgbClr val="FFFFFF"/>
                </a:solidFill>
                <a:latin typeface="Lato Bold"/>
              </a:rPr>
              <a:t>BILL vs. PAY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DAGA4M9jfmM</dc:identifier>
  <dcterms:modified xsi:type="dcterms:W3CDTF">2011-08-01T06:04:30Z</dcterms:modified>
  <cp:revision>1</cp:revision>
  <dc:title>Copy of Business Proposal</dc:title>
</cp:coreProperties>
</file>